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814" r:id="rId3"/>
    <p:sldId id="856" r:id="rId4"/>
    <p:sldId id="860" r:id="rId5"/>
    <p:sldId id="863" r:id="rId6"/>
    <p:sldId id="864" r:id="rId7"/>
    <p:sldId id="876" r:id="rId8"/>
    <p:sldId id="875" r:id="rId9"/>
    <p:sldId id="855" r:id="rId10"/>
    <p:sldId id="848" r:id="rId11"/>
    <p:sldId id="866" r:id="rId12"/>
    <p:sldId id="877" r:id="rId13"/>
    <p:sldId id="849" r:id="rId14"/>
    <p:sldId id="867" r:id="rId15"/>
    <p:sldId id="880" r:id="rId16"/>
    <p:sldId id="850" r:id="rId17"/>
    <p:sldId id="878" r:id="rId18"/>
    <p:sldId id="879" r:id="rId19"/>
    <p:sldId id="882" r:id="rId20"/>
    <p:sldId id="851" r:id="rId21"/>
    <p:sldId id="852" r:id="rId22"/>
    <p:sldId id="853" r:id="rId23"/>
    <p:sldId id="854" r:id="rId24"/>
    <p:sldId id="869" r:id="rId25"/>
    <p:sldId id="870" r:id="rId26"/>
    <p:sldId id="884" r:id="rId27"/>
    <p:sldId id="883" r:id="rId28"/>
  </p:sldIdLst>
  <p:sldSz cx="9144000" cy="6858000" type="screen4x3"/>
  <p:notesSz cx="7099300" cy="102346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CC"/>
    <a:srgbClr val="00FF00"/>
    <a:srgbClr val="B2B2B2"/>
    <a:srgbClr val="DDDDDD"/>
    <a:srgbClr val="3333CC"/>
    <a:srgbClr val="FFFF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4" autoAdjust="0"/>
    <p:restoredTop sz="95064" autoAdjust="0"/>
  </p:normalViewPr>
  <p:slideViewPr>
    <p:cSldViewPr>
      <p:cViewPr varScale="1">
        <p:scale>
          <a:sx n="110" d="100"/>
          <a:sy n="110" d="100"/>
        </p:scale>
        <p:origin x="1728" y="168"/>
      </p:cViewPr>
      <p:guideLst>
        <p:guide orient="horz" pos="39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724" y="-120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8F5046-F591-0640-99C4-35B455986A0A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DB81F5-1117-B145-9B9B-3986577873B0}">
      <dgm:prSet phldrT="[Text]" custT="1"/>
      <dgm:spPr/>
      <dgm:t>
        <a:bodyPr/>
        <a:lstStyle/>
        <a:p>
          <a:pPr algn="l"/>
          <a:r>
            <a:rPr lang="en-US" sz="2000" b="1" i="0" dirty="0">
              <a:solidFill>
                <a:schemeClr val="tx1"/>
              </a:solidFill>
            </a:rPr>
            <a:t>T-norm Fuzzy logic</a:t>
          </a:r>
          <a:endParaRPr lang="en-US" sz="2000" b="1" dirty="0">
            <a:solidFill>
              <a:schemeClr val="tx1"/>
            </a:solidFill>
          </a:endParaRPr>
        </a:p>
      </dgm:t>
    </dgm:pt>
    <dgm:pt modelId="{9D226730-D5ED-6841-9523-A2CFCCC9D54B}" type="parTrans" cxnId="{70ABB04C-BA5E-D042-90BF-1C7A4C239A4B}">
      <dgm:prSet/>
      <dgm:spPr/>
      <dgm:t>
        <a:bodyPr/>
        <a:lstStyle/>
        <a:p>
          <a:endParaRPr lang="en-US"/>
        </a:p>
      </dgm:t>
    </dgm:pt>
    <dgm:pt modelId="{56D5FE69-9AC8-694A-80C4-6C2EE9E0F2A9}" type="sibTrans" cxnId="{70ABB04C-BA5E-D042-90BF-1C7A4C239A4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BC56E00-9391-034A-BF97-853D75B9D9C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m:oMathPara>
              </a14:m>
              <a:endParaRPr lang="en-US" sz="1600" dirty="0"/>
            </a:p>
          </dgm:t>
        </dgm:pt>
      </mc:Choice>
      <mc:Fallback xmlns="">
        <dgm:pt modelId="{5BC56E00-9391-034A-BF97-853D75B9D9C7}">
          <dgm:prSet phldrT="[Text]" custT="1"/>
          <dgm:spPr/>
          <dgm:t>
            <a:bodyPr/>
            <a:lstStyle/>
            <a:p>
              <a:r>
                <a:rPr lang="en-US" sz="1600" b="0" i="0">
                  <a:latin typeface="Cambria Math" panose="02040503050406030204" pitchFamily="18" charset="0"/>
                </a:rPr>
                <a:t>𝑓_𝑐:{0,1}^𝑛</a:t>
              </a:r>
              <a:r>
                <a:rPr lang="en-US" sz="16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→[0,1]</a:t>
              </a:r>
              <a:endParaRPr lang="en-US" sz="1600" dirty="0"/>
            </a:p>
          </dgm:t>
        </dgm:pt>
      </mc:Fallback>
    </mc:AlternateContent>
    <dgm:pt modelId="{83D5C53C-BC68-D449-A04F-F22352F308DE}" type="parTrans" cxnId="{3177F909-B729-1342-8CA3-D97864ACF6D0}">
      <dgm:prSet/>
      <dgm:spPr/>
      <dgm:t>
        <a:bodyPr/>
        <a:lstStyle/>
        <a:p>
          <a:endParaRPr lang="en-US"/>
        </a:p>
      </dgm:t>
    </dgm:pt>
    <dgm:pt modelId="{B1C530D8-1AEC-F04F-97DD-AA98A0961808}" type="sibTrans" cxnId="{3177F909-B729-1342-8CA3-D97864ACF6D0}">
      <dgm:prSet/>
      <dgm:spPr/>
      <dgm:t>
        <a:bodyPr/>
        <a:lstStyle/>
        <a:p>
          <a:endParaRPr lang="en-US"/>
        </a:p>
      </dgm:t>
    </dgm:pt>
    <dgm:pt modelId="{B032DE0E-78E7-AF4D-9847-BB9D01E4ED52}" type="pres">
      <dgm:prSet presAssocID="{8B8F5046-F591-0640-99C4-35B455986A0A}" presName="Name0" presStyleCnt="0">
        <dgm:presLayoutVars>
          <dgm:dir/>
          <dgm:animLvl val="lvl"/>
          <dgm:resizeHandles val="exact"/>
        </dgm:presLayoutVars>
      </dgm:prSet>
      <dgm:spPr/>
    </dgm:pt>
    <dgm:pt modelId="{E3CB62C6-F471-0A40-8CB6-90F1FDE5E9A3}" type="pres">
      <dgm:prSet presAssocID="{F1DB81F5-1117-B145-9B9B-3986577873B0}" presName="boxAndChildren" presStyleCnt="0"/>
      <dgm:spPr/>
    </dgm:pt>
    <dgm:pt modelId="{4E712F0C-0317-8640-A07C-1673D2024678}" type="pres">
      <dgm:prSet presAssocID="{F1DB81F5-1117-B145-9B9B-3986577873B0}" presName="parentTextBox" presStyleLbl="node1" presStyleIdx="0" presStyleCnt="1"/>
      <dgm:spPr/>
    </dgm:pt>
    <dgm:pt modelId="{5442BB49-FDD0-5B45-8C5F-FB5D9C13C04A}" type="pres">
      <dgm:prSet presAssocID="{F1DB81F5-1117-B145-9B9B-3986577873B0}" presName="entireBox" presStyleLbl="node1" presStyleIdx="0" presStyleCnt="1"/>
      <dgm:spPr/>
    </dgm:pt>
    <dgm:pt modelId="{9E2C0F78-3910-8A4D-B478-67C508F7D91B}" type="pres">
      <dgm:prSet presAssocID="{F1DB81F5-1117-B145-9B9B-3986577873B0}" presName="descendantBox" presStyleCnt="0"/>
      <dgm:spPr/>
    </dgm:pt>
    <dgm:pt modelId="{9B0151BE-4254-FD4F-B0F1-9A23EB717966}" type="pres">
      <dgm:prSet presAssocID="{5BC56E00-9391-034A-BF97-853D75B9D9C7}" presName="childTextBox" presStyleLbl="fgAccFollowNode1" presStyleIdx="0" presStyleCnt="1" custScaleY="118537">
        <dgm:presLayoutVars>
          <dgm:bulletEnabled val="1"/>
        </dgm:presLayoutVars>
      </dgm:prSet>
      <dgm:spPr/>
    </dgm:pt>
  </dgm:ptLst>
  <dgm:cxnLst>
    <dgm:cxn modelId="{3177F909-B729-1342-8CA3-D97864ACF6D0}" srcId="{F1DB81F5-1117-B145-9B9B-3986577873B0}" destId="{5BC56E00-9391-034A-BF97-853D75B9D9C7}" srcOrd="0" destOrd="0" parTransId="{83D5C53C-BC68-D449-A04F-F22352F308DE}" sibTransId="{B1C530D8-1AEC-F04F-97DD-AA98A0961808}"/>
    <dgm:cxn modelId="{F66AA01C-AAE4-DC44-99C9-AE38D95A545D}" type="presOf" srcId="{8B8F5046-F591-0640-99C4-35B455986A0A}" destId="{B032DE0E-78E7-AF4D-9847-BB9D01E4ED52}" srcOrd="0" destOrd="0" presId="urn:microsoft.com/office/officeart/2005/8/layout/process4"/>
    <dgm:cxn modelId="{580AD92D-EDB0-2F46-A2E8-9FEE07877D7D}" type="presOf" srcId="{F1DB81F5-1117-B145-9B9B-3986577873B0}" destId="{4E712F0C-0317-8640-A07C-1673D2024678}" srcOrd="0" destOrd="0" presId="urn:microsoft.com/office/officeart/2005/8/layout/process4"/>
    <dgm:cxn modelId="{70ABB04C-BA5E-D042-90BF-1C7A4C239A4B}" srcId="{8B8F5046-F591-0640-99C4-35B455986A0A}" destId="{F1DB81F5-1117-B145-9B9B-3986577873B0}" srcOrd="0" destOrd="0" parTransId="{9D226730-D5ED-6841-9523-A2CFCCC9D54B}" sibTransId="{56D5FE69-9AC8-694A-80C4-6C2EE9E0F2A9}"/>
    <dgm:cxn modelId="{35E573A4-957B-E445-A7CE-956ADD61FA9A}" type="presOf" srcId="{F1DB81F5-1117-B145-9B9B-3986577873B0}" destId="{5442BB49-FDD0-5B45-8C5F-FB5D9C13C04A}" srcOrd="1" destOrd="0" presId="urn:microsoft.com/office/officeart/2005/8/layout/process4"/>
    <dgm:cxn modelId="{71D31DE4-3FA2-3743-ABA1-96A6F9E3208C}" type="presOf" srcId="{5BC56E00-9391-034A-BF97-853D75B9D9C7}" destId="{9B0151BE-4254-FD4F-B0F1-9A23EB717966}" srcOrd="0" destOrd="0" presId="urn:microsoft.com/office/officeart/2005/8/layout/process4"/>
    <dgm:cxn modelId="{0D71F96C-19E6-1144-99FD-92602CEA6193}" type="presParOf" srcId="{B032DE0E-78E7-AF4D-9847-BB9D01E4ED52}" destId="{E3CB62C6-F471-0A40-8CB6-90F1FDE5E9A3}" srcOrd="0" destOrd="0" presId="urn:microsoft.com/office/officeart/2005/8/layout/process4"/>
    <dgm:cxn modelId="{6BD01E9B-74BC-8C4F-A720-E207D9E5B611}" type="presParOf" srcId="{E3CB62C6-F471-0A40-8CB6-90F1FDE5E9A3}" destId="{4E712F0C-0317-8640-A07C-1673D2024678}" srcOrd="0" destOrd="0" presId="urn:microsoft.com/office/officeart/2005/8/layout/process4"/>
    <dgm:cxn modelId="{B6B0540E-8038-BA4C-A07F-1FA24A5C478B}" type="presParOf" srcId="{E3CB62C6-F471-0A40-8CB6-90F1FDE5E9A3}" destId="{5442BB49-FDD0-5B45-8C5F-FB5D9C13C04A}" srcOrd="1" destOrd="0" presId="urn:microsoft.com/office/officeart/2005/8/layout/process4"/>
    <dgm:cxn modelId="{9C44B886-13D9-F044-B4E6-FF7F2289A636}" type="presParOf" srcId="{E3CB62C6-F471-0A40-8CB6-90F1FDE5E9A3}" destId="{9E2C0F78-3910-8A4D-B478-67C508F7D91B}" srcOrd="2" destOrd="0" presId="urn:microsoft.com/office/officeart/2005/8/layout/process4"/>
    <dgm:cxn modelId="{D39E4409-B562-1242-AEA0-8744B6DD71B3}" type="presParOf" srcId="{9E2C0F78-3910-8A4D-B478-67C508F7D91B}" destId="{9B0151BE-4254-FD4F-B0F1-9A23EB71796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8F5046-F591-0640-99C4-35B455986A0A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DB81F5-1117-B145-9B9B-3986577873B0}">
      <dgm:prSet phldrT="[Text]" custT="1"/>
      <dgm:spPr/>
      <dgm:t>
        <a:bodyPr/>
        <a:lstStyle/>
        <a:p>
          <a:pPr algn="l"/>
          <a:r>
            <a:rPr lang="en-US" sz="2000" b="1" i="0" dirty="0">
              <a:solidFill>
                <a:schemeClr val="tx1"/>
              </a:solidFill>
            </a:rPr>
            <a:t>T-norm Fuzzy logic</a:t>
          </a:r>
          <a:endParaRPr lang="en-US" sz="2000" b="1" dirty="0">
            <a:solidFill>
              <a:schemeClr val="tx1"/>
            </a:solidFill>
          </a:endParaRPr>
        </a:p>
      </dgm:t>
    </dgm:pt>
    <dgm:pt modelId="{9D226730-D5ED-6841-9523-A2CFCCC9D54B}" type="parTrans" cxnId="{70ABB04C-BA5E-D042-90BF-1C7A4C239A4B}">
      <dgm:prSet/>
      <dgm:spPr/>
      <dgm:t>
        <a:bodyPr/>
        <a:lstStyle/>
        <a:p>
          <a:endParaRPr lang="en-US"/>
        </a:p>
      </dgm:t>
    </dgm:pt>
    <dgm:pt modelId="{56D5FE69-9AC8-694A-80C4-6C2EE9E0F2A9}" type="sibTrans" cxnId="{70ABB04C-BA5E-D042-90BF-1C7A4C239A4B}">
      <dgm:prSet/>
      <dgm:spPr/>
      <dgm:t>
        <a:bodyPr/>
        <a:lstStyle/>
        <a:p>
          <a:endParaRPr lang="en-US"/>
        </a:p>
      </dgm:t>
    </dgm:pt>
    <dgm:pt modelId="{5BC56E00-9391-034A-BF97-853D75B9D9C7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IL">
              <a:noFill/>
            </a:rPr>
            <a:t> </a:t>
          </a:r>
        </a:p>
      </dgm:t>
    </dgm:pt>
    <dgm:pt modelId="{83D5C53C-BC68-D449-A04F-F22352F308DE}" type="parTrans" cxnId="{3177F909-B729-1342-8CA3-D97864ACF6D0}">
      <dgm:prSet/>
      <dgm:spPr/>
      <dgm:t>
        <a:bodyPr/>
        <a:lstStyle/>
        <a:p>
          <a:endParaRPr lang="en-US"/>
        </a:p>
      </dgm:t>
    </dgm:pt>
    <dgm:pt modelId="{B1C530D8-1AEC-F04F-97DD-AA98A0961808}" type="sibTrans" cxnId="{3177F909-B729-1342-8CA3-D97864ACF6D0}">
      <dgm:prSet/>
      <dgm:spPr/>
      <dgm:t>
        <a:bodyPr/>
        <a:lstStyle/>
        <a:p>
          <a:endParaRPr lang="en-US"/>
        </a:p>
      </dgm:t>
    </dgm:pt>
    <dgm:pt modelId="{B032DE0E-78E7-AF4D-9847-BB9D01E4ED52}" type="pres">
      <dgm:prSet presAssocID="{8B8F5046-F591-0640-99C4-35B455986A0A}" presName="Name0" presStyleCnt="0">
        <dgm:presLayoutVars>
          <dgm:dir/>
          <dgm:animLvl val="lvl"/>
          <dgm:resizeHandles val="exact"/>
        </dgm:presLayoutVars>
      </dgm:prSet>
      <dgm:spPr/>
    </dgm:pt>
    <dgm:pt modelId="{E3CB62C6-F471-0A40-8CB6-90F1FDE5E9A3}" type="pres">
      <dgm:prSet presAssocID="{F1DB81F5-1117-B145-9B9B-3986577873B0}" presName="boxAndChildren" presStyleCnt="0"/>
      <dgm:spPr/>
    </dgm:pt>
    <dgm:pt modelId="{4E712F0C-0317-8640-A07C-1673D2024678}" type="pres">
      <dgm:prSet presAssocID="{F1DB81F5-1117-B145-9B9B-3986577873B0}" presName="parentTextBox" presStyleLbl="node1" presStyleIdx="0" presStyleCnt="1"/>
      <dgm:spPr/>
    </dgm:pt>
    <dgm:pt modelId="{5442BB49-FDD0-5B45-8C5F-FB5D9C13C04A}" type="pres">
      <dgm:prSet presAssocID="{F1DB81F5-1117-B145-9B9B-3986577873B0}" presName="entireBox" presStyleLbl="node1" presStyleIdx="0" presStyleCnt="1"/>
      <dgm:spPr/>
    </dgm:pt>
    <dgm:pt modelId="{9E2C0F78-3910-8A4D-B478-67C508F7D91B}" type="pres">
      <dgm:prSet presAssocID="{F1DB81F5-1117-B145-9B9B-3986577873B0}" presName="descendantBox" presStyleCnt="0"/>
      <dgm:spPr/>
    </dgm:pt>
    <dgm:pt modelId="{9B0151BE-4254-FD4F-B0F1-9A23EB717966}" type="pres">
      <dgm:prSet presAssocID="{5BC56E00-9391-034A-BF97-853D75B9D9C7}" presName="childTextBox" presStyleLbl="fgAccFollowNode1" presStyleIdx="0" presStyleCnt="1" custScaleY="118537">
        <dgm:presLayoutVars>
          <dgm:bulletEnabled val="1"/>
        </dgm:presLayoutVars>
      </dgm:prSet>
      <dgm:spPr/>
    </dgm:pt>
  </dgm:ptLst>
  <dgm:cxnLst>
    <dgm:cxn modelId="{3177F909-B729-1342-8CA3-D97864ACF6D0}" srcId="{F1DB81F5-1117-B145-9B9B-3986577873B0}" destId="{5BC56E00-9391-034A-BF97-853D75B9D9C7}" srcOrd="0" destOrd="0" parTransId="{83D5C53C-BC68-D449-A04F-F22352F308DE}" sibTransId="{B1C530D8-1AEC-F04F-97DD-AA98A0961808}"/>
    <dgm:cxn modelId="{F66AA01C-AAE4-DC44-99C9-AE38D95A545D}" type="presOf" srcId="{8B8F5046-F591-0640-99C4-35B455986A0A}" destId="{B032DE0E-78E7-AF4D-9847-BB9D01E4ED52}" srcOrd="0" destOrd="0" presId="urn:microsoft.com/office/officeart/2005/8/layout/process4"/>
    <dgm:cxn modelId="{580AD92D-EDB0-2F46-A2E8-9FEE07877D7D}" type="presOf" srcId="{F1DB81F5-1117-B145-9B9B-3986577873B0}" destId="{4E712F0C-0317-8640-A07C-1673D2024678}" srcOrd="0" destOrd="0" presId="urn:microsoft.com/office/officeart/2005/8/layout/process4"/>
    <dgm:cxn modelId="{70ABB04C-BA5E-D042-90BF-1C7A4C239A4B}" srcId="{8B8F5046-F591-0640-99C4-35B455986A0A}" destId="{F1DB81F5-1117-B145-9B9B-3986577873B0}" srcOrd="0" destOrd="0" parTransId="{9D226730-D5ED-6841-9523-A2CFCCC9D54B}" sibTransId="{56D5FE69-9AC8-694A-80C4-6C2EE9E0F2A9}"/>
    <dgm:cxn modelId="{35E573A4-957B-E445-A7CE-956ADD61FA9A}" type="presOf" srcId="{F1DB81F5-1117-B145-9B9B-3986577873B0}" destId="{5442BB49-FDD0-5B45-8C5F-FB5D9C13C04A}" srcOrd="1" destOrd="0" presId="urn:microsoft.com/office/officeart/2005/8/layout/process4"/>
    <dgm:cxn modelId="{71D31DE4-3FA2-3743-ABA1-96A6F9E3208C}" type="presOf" srcId="{5BC56E00-9391-034A-BF97-853D75B9D9C7}" destId="{9B0151BE-4254-FD4F-B0F1-9A23EB717966}" srcOrd="0" destOrd="0" presId="urn:microsoft.com/office/officeart/2005/8/layout/process4"/>
    <dgm:cxn modelId="{0D71F96C-19E6-1144-99FD-92602CEA6193}" type="presParOf" srcId="{B032DE0E-78E7-AF4D-9847-BB9D01E4ED52}" destId="{E3CB62C6-F471-0A40-8CB6-90F1FDE5E9A3}" srcOrd="0" destOrd="0" presId="urn:microsoft.com/office/officeart/2005/8/layout/process4"/>
    <dgm:cxn modelId="{6BD01E9B-74BC-8C4F-A720-E207D9E5B611}" type="presParOf" srcId="{E3CB62C6-F471-0A40-8CB6-90F1FDE5E9A3}" destId="{4E712F0C-0317-8640-A07C-1673D2024678}" srcOrd="0" destOrd="0" presId="urn:microsoft.com/office/officeart/2005/8/layout/process4"/>
    <dgm:cxn modelId="{B6B0540E-8038-BA4C-A07F-1FA24A5C478B}" type="presParOf" srcId="{E3CB62C6-F471-0A40-8CB6-90F1FDE5E9A3}" destId="{5442BB49-FDD0-5B45-8C5F-FB5D9C13C04A}" srcOrd="1" destOrd="0" presId="urn:microsoft.com/office/officeart/2005/8/layout/process4"/>
    <dgm:cxn modelId="{9C44B886-13D9-F044-B4E6-FF7F2289A636}" type="presParOf" srcId="{E3CB62C6-F471-0A40-8CB6-90F1FDE5E9A3}" destId="{9E2C0F78-3910-8A4D-B478-67C508F7D91B}" srcOrd="2" destOrd="0" presId="urn:microsoft.com/office/officeart/2005/8/layout/process4"/>
    <dgm:cxn modelId="{D39E4409-B562-1242-AEA0-8744B6DD71B3}" type="presParOf" srcId="{9E2C0F78-3910-8A4D-B478-67C508F7D91B}" destId="{9B0151BE-4254-FD4F-B0F1-9A23EB71796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2BB49-FDD0-5B45-8C5F-FB5D9C13C04A}">
      <dsp:nvSpPr>
        <dsp:cNvPr id="0" name=""/>
        <dsp:cNvSpPr/>
      </dsp:nvSpPr>
      <dsp:spPr>
        <a:xfrm>
          <a:off x="0" y="165"/>
          <a:ext cx="8229600" cy="9658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solidFill>
                <a:schemeClr val="tx1"/>
              </a:solidFill>
            </a:rPr>
            <a:t>T-norm Fuzzy logic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0" y="165"/>
        <a:ext cx="8229600" cy="521559"/>
      </dsp:txXfrm>
    </dsp:sp>
    <dsp:sp modelId="{9B0151BE-4254-FD4F-B0F1-9A23EB717966}">
      <dsp:nvSpPr>
        <dsp:cNvPr id="0" name=""/>
        <dsp:cNvSpPr/>
      </dsp:nvSpPr>
      <dsp:spPr>
        <a:xfrm>
          <a:off x="0" y="461228"/>
          <a:ext cx="8229600" cy="52664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𝑐</m:t>
                    </m:r>
                  </m:sub>
                </m:sSub>
                <m:r>
                  <a:rPr lang="en-US" sz="1600" b="0" i="1" kern="1200" smtClean="0">
                    <a:latin typeface="Cambria Math" panose="02040503050406030204" pitchFamily="18" charset="0"/>
                  </a:rPr>
                  <m:t>:</m:t>
                </m:r>
                <m:sSup>
                  <m:sSup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d>
                      <m:dPr>
                        <m:begChr m:val="{"/>
                        <m:endChr m:val="}"/>
                        <m:ctrlPr>
                          <a:rPr lang="en-US" sz="1600" b="0" i="1" kern="12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kern="120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e>
                  <m:sup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𝑛</m:t>
                    </m:r>
                  </m:sup>
                </m:sSup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→</m:t>
                </m:r>
                <m:d>
                  <m:dPr>
                    <m:begChr m:val="["/>
                    <m:endChr m:val="]"/>
                    <m:ctrlPr>
                      <a:rPr lang="en-US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0,1</m:t>
                    </m:r>
                  </m:e>
                </m:d>
              </m:oMath>
            </m:oMathPara>
          </a14:m>
          <a:endParaRPr lang="en-US" sz="1600" kern="1200" dirty="0"/>
        </a:p>
      </dsp:txBody>
      <dsp:txXfrm>
        <a:off x="0" y="461228"/>
        <a:ext cx="8229600" cy="526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6B8D42B-3B21-4AF2-9803-4B25499B38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491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585" tIns="48792" rIns="97585" bIns="48792" numCol="1" anchor="t" anchorCtr="0" compatLnSpc="1">
            <a:prstTxWarp prst="textNoShape">
              <a:avLst/>
            </a:prstTxWarp>
          </a:bodyPr>
          <a:lstStyle>
            <a:lvl1pPr algn="l" defTabSz="976313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585" tIns="48792" rIns="97585" bIns="48792" numCol="1" anchor="t" anchorCtr="0" compatLnSpc="1">
            <a:prstTxWarp prst="textNoShape">
              <a:avLst/>
            </a:prstTxWarp>
          </a:bodyPr>
          <a:lstStyle>
            <a:lvl1pPr algn="r" defTabSz="976313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585" tIns="48792" rIns="97585" bIns="4879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18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585" tIns="48792" rIns="97585" bIns="48792" numCol="1" anchor="b" anchorCtr="0" compatLnSpc="1">
            <a:prstTxWarp prst="textNoShape">
              <a:avLst/>
            </a:prstTxWarp>
          </a:bodyPr>
          <a:lstStyle>
            <a:lvl1pPr algn="l" defTabSz="976313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18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585" tIns="48792" rIns="97585" bIns="48792" numCol="1" anchor="b" anchorCtr="0" compatLnSpc="1">
            <a:prstTxWarp prst="textNoShape">
              <a:avLst/>
            </a:prstTxWarp>
          </a:bodyPr>
          <a:lstStyle>
            <a:lvl1pPr algn="r" defTabSz="976313">
              <a:defRPr sz="1300" b="0">
                <a:latin typeface="Arial" charset="0"/>
              </a:defRPr>
            </a:lvl1pPr>
          </a:lstStyle>
          <a:p>
            <a:pPr>
              <a:defRPr/>
            </a:pPr>
            <a:fld id="{775551AE-3E02-4099-85DF-1113665DF0B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326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021200" y="9721800"/>
            <a:ext cx="3076200" cy="510840"/>
          </a:xfrm>
          <a:prstGeom prst="rect">
            <a:avLst/>
          </a:prstGeom>
          <a:noFill/>
          <a:ln w="9360">
            <a:noFill/>
          </a:ln>
        </p:spPr>
        <p:txBody>
          <a:bodyPr lIns="97560" tIns="48960" rIns="97560" bIns="48960" anchor="b"/>
          <a:lstStyle/>
          <a:p>
            <a:pPr algn="r">
              <a:lnSpc>
                <a:spcPct val="100000"/>
              </a:lnSpc>
            </a:pPr>
            <a:fld id="{9C6E7A56-25FE-4408-815A-7530D10F6575}" type="slidenum">
              <a:rPr lang="en-US" sz="1300" b="0" strike="noStrike" spc="-1">
                <a:solidFill>
                  <a:srgbClr val="000000"/>
                </a:solidFill>
                <a:latin typeface="Arial"/>
              </a:rPr>
              <a:t>1</a:t>
            </a:fld>
            <a:endParaRPr lang="en-US" sz="1300" b="0" strike="noStrike" spc="-1">
              <a:latin typeface="Times New Roman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709560" y="4862520"/>
            <a:ext cx="5679720" cy="4603320"/>
          </a:xfrm>
          <a:prstGeom prst="rect">
            <a:avLst/>
          </a:prstGeom>
        </p:spPr>
        <p:txBody>
          <a:bodyPr lIns="97560" tIns="48960" rIns="97560" bIns="48960"/>
          <a:lstStyle/>
          <a:p>
            <a:endParaRPr lang="en-US" sz="20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33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715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596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602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>
              <a:defRPr sz="14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87D7AF1-82D5-458E-88D8-91669AB62723}" type="datetime1">
              <a:rPr lang="en-US" smtClean="0">
                <a:solidFill>
                  <a:srgbClr val="000000"/>
                </a:solidFill>
              </a:rPr>
              <a:t>7/10/23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60953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3352800"/>
          </a:xfrm>
        </p:spPr>
        <p:txBody>
          <a:bodyPr rIns="457200" bIns="457200"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962400"/>
            <a:ext cx="9144000" cy="1752600"/>
          </a:xfrm>
        </p:spPr>
        <p:txBody>
          <a:bodyPr lIns="457200" rIns="45720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01EDECF-AAB0-49F0-8C0D-C44B92916A61}" type="datetime1">
              <a:rPr lang="en-US" smtClean="0">
                <a:solidFill>
                  <a:srgbClr val="000000"/>
                </a:solidFill>
              </a:rPr>
              <a:t>7/10/23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 sz="1400" b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4801B3-92EF-4731-975F-5281034EBD1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214394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86800" y="6381750"/>
            <a:ext cx="4572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DE298A-F9EB-40A7-B97D-71CD6D0A288B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049877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C79FB0-63AC-4F60-8CE0-41F88524FF42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594112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91F5E-6D87-4CDB-82E5-60A37E9DD2D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93709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494AA-BC4B-4C84-8D21-E320CE052AD2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94406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670A5-2D9E-407C-BB1B-2C15902C3281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479513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E59-E774-45DF-BDE4-9699703AA4E6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001202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1507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9811C2-B128-4481-A934-3D68D809864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270167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79A7C-FEBD-48BD-89D8-03E1E05E4B54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860071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1C768-9DB2-4EFD-A3D2-2F6500334B06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082684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6B3C4C-C623-4753-A778-D19E4E339955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52022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AE199-2288-4E03-B3BD-09F8EF7A692C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184374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86800" y="6381750"/>
            <a:ext cx="4572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57524-9A45-497B-83C7-67FA3F8B5BFE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392959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86800" y="6381750"/>
            <a:ext cx="457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algn="l" eaLnBrk="0" hangingPunct="0">
              <a:defRPr/>
            </a:pPr>
            <a:fld id="{9DC83EE8-644E-40B6-A929-788C4E611FB6}" type="slidenum">
              <a:rPr lang="he-IL" sz="1400">
                <a:solidFill>
                  <a:srgbClr val="000000"/>
                </a:solidFill>
                <a:cs typeface="Arial" charset="0"/>
              </a:rPr>
              <a:pPr algn="l" eaLnBrk="0" hangingPunct="0">
                <a:defRPr/>
              </a:pPr>
              <a:t>‹#›</a:t>
            </a:fld>
            <a:endParaRPr lang="en-US" sz="14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8229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000500"/>
            <a:ext cx="8229600" cy="1866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389B1D6-A03D-40A7-B502-45B859001F97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DDCE7AF-5F25-4EBA-A85B-B9D9925531C2}" type="datetime1">
              <a:rPr lang="en-US" smtClean="0">
                <a:solidFill>
                  <a:srgbClr val="000000"/>
                </a:solidFill>
              </a:rPr>
              <a:t>7/10/23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2345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2367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51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8732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091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033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176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39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8686800" y="6381750"/>
            <a:ext cx="457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algn="l" eaLnBrk="0" hangingPunct="0">
              <a:defRPr/>
            </a:pPr>
            <a:fld id="{70DC40FB-99DE-4EF0-81D1-62709D51AC33}" type="slidenum">
              <a:rPr lang="he-IL" sz="1400">
                <a:solidFill>
                  <a:srgbClr val="000000"/>
                </a:solidFill>
                <a:cs typeface="Arial" charset="0"/>
              </a:rPr>
              <a:pPr algn="l" eaLnBrk="0" hangingPunct="0"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0000CC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0000CC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0000CC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0000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SzPct val="75000"/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Wingdings" pitchFamily="2" charset="2"/>
        <a:buChar char="Ø"/>
        <a:defRPr sz="2800">
          <a:solidFill>
            <a:srgbClr val="0000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hangingPunct="0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0739701-4C83-46F7-84FF-719C4A7E5096}" type="slidenum">
              <a:rPr lang="he-I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686800" y="6381750"/>
            <a:ext cx="457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/>
            </a:lvl1pPr>
          </a:lstStyle>
          <a:p>
            <a:pPr algn="l" eaLnBrk="0" hangingPunct="0">
              <a:defRPr/>
            </a:pPr>
            <a:fld id="{70DC40FB-99DE-4EF0-81D1-62709D51AC33}" type="slidenum">
              <a:rPr lang="he-IL" sz="1400">
                <a:solidFill>
                  <a:srgbClr val="000000"/>
                </a:solidFill>
                <a:cs typeface="Arial" charset="0"/>
              </a:rPr>
              <a:pPr algn="l" eaLnBrk="0" hangingPunct="0"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0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med">
    <p:fade/>
  </p:transition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00CC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0000CC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0000CC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0000CC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0000CC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CC"/>
        </a:buClr>
        <a:buSzPct val="75000"/>
        <a:buFont typeface="Wingdings" pitchFamily="2" charset="2"/>
        <a:buChar char="Ø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75000"/>
        <a:buFont typeface="Wingdings" pitchFamily="2" charset="2"/>
        <a:buChar char="Ø"/>
        <a:defRPr sz="2800">
          <a:solidFill>
            <a:srgbClr val="0000C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taitler/rddlrepositor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wdX0MbjmjpC7NvBRFlTQ8kvi1uuTCQaK?usp=sharing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0" y="0"/>
            <a:ext cx="9143640" cy="2971440"/>
          </a:xfrm>
          <a:prstGeom prst="rect">
            <a:avLst/>
          </a:prstGeom>
          <a:solidFill>
            <a:srgbClr val="FBDF53"/>
          </a:solidFill>
          <a:ln w="9360">
            <a:noFill/>
          </a:ln>
        </p:spPr>
        <p:txBody>
          <a:bodyPr rIns="457200" bIns="457200" anchor="b"/>
          <a:lstStyle/>
          <a:p>
            <a:pPr marL="180000" algn="ctr"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CC"/>
                </a:solidFill>
                <a:latin typeface="Arial"/>
              </a:rPr>
              <a:t>Introduction to MDP Modeling and Interaction via RDDL and </a:t>
            </a:r>
            <a:r>
              <a:rPr lang="en-US" sz="2800" b="1" strike="noStrike" spc="-1" dirty="0" err="1">
                <a:solidFill>
                  <a:srgbClr val="0000CC"/>
                </a:solidFill>
                <a:latin typeface="Arial"/>
              </a:rPr>
              <a:t>pyRDDLGy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-360" y="4031727"/>
            <a:ext cx="9144000" cy="477359"/>
          </a:xfrm>
          <a:prstGeom prst="rect">
            <a:avLst/>
          </a:prstGeom>
          <a:noFill/>
          <a:ln w="9360">
            <a:noFill/>
          </a:ln>
        </p:spPr>
        <p:txBody>
          <a:bodyPr lIns="457200" rIns="45720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400" b="0" i="0" dirty="0" err="1">
                <a:solidFill>
                  <a:srgbClr val="000000"/>
                </a:solidFill>
                <a:effectLst/>
              </a:rPr>
              <a:t>Ayal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Taitler</a:t>
            </a:r>
            <a:r>
              <a:rPr lang="en-US" sz="2400" b="0" dirty="0">
                <a:solidFill>
                  <a:srgbClr val="000000"/>
                </a:solidFill>
              </a:rPr>
              <a:t> and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Scott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Sanner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1F4B1-2C44-9B47-8FCE-EFC4E50DED57}"/>
              </a:ext>
            </a:extLst>
          </p:cNvPr>
          <p:cNvSpPr txBox="1"/>
          <p:nvPr/>
        </p:nvSpPr>
        <p:spPr>
          <a:xfrm>
            <a:off x="0" y="4509086"/>
            <a:ext cx="9144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00000"/>
                </a:solidFill>
                <a:effectLst/>
              </a:rPr>
              <a:t>University of </a:t>
            </a:r>
            <a:r>
              <a:rPr lang="en-US" sz="1600" b="0" dirty="0">
                <a:solidFill>
                  <a:srgbClr val="000000"/>
                </a:solidFill>
              </a:rPr>
              <a:t>Toronto</a:t>
            </a:r>
            <a:endParaRPr lang="en-IL" sz="1600" b="0" dirty="0"/>
          </a:p>
        </p:txBody>
      </p:sp>
      <p:sp>
        <p:nvSpPr>
          <p:cNvPr id="11" name="TextShape 2">
            <a:extLst>
              <a:ext uri="{FF2B5EF4-FFF2-40B4-BE49-F238E27FC236}">
                <a16:creationId xmlns:a16="http://schemas.microsoft.com/office/drawing/2014/main" id="{A2CBEE27-333F-9541-AFFC-606FF9E0D4BE}"/>
              </a:ext>
            </a:extLst>
          </p:cNvPr>
          <p:cNvSpPr txBox="1"/>
          <p:nvPr/>
        </p:nvSpPr>
        <p:spPr>
          <a:xfrm>
            <a:off x="-360" y="5381040"/>
            <a:ext cx="9144000" cy="943560"/>
          </a:xfrm>
          <a:prstGeom prst="rect">
            <a:avLst/>
          </a:prstGeom>
          <a:noFill/>
          <a:ln w="9360">
            <a:noFill/>
          </a:ln>
        </p:spPr>
        <p:txBody>
          <a:bodyPr lIns="457200" rIns="457200"/>
          <a:lstStyle/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400" b="0" i="0" dirty="0">
                <a:solidFill>
                  <a:srgbClr val="0000CC"/>
                </a:solidFill>
                <a:effectLst/>
              </a:rPr>
              <a:t>Tutorial, ICAPS</a:t>
            </a:r>
          </a:p>
          <a:p>
            <a:pPr>
              <a:lnSpc>
                <a:spcPct val="100000"/>
              </a:lnSpc>
              <a:spcBef>
                <a:spcPts val="561"/>
              </a:spcBef>
            </a:pPr>
            <a:r>
              <a:rPr lang="en-US" sz="2400" b="0" spc="-1" dirty="0">
                <a:solidFill>
                  <a:srgbClr val="0000CC"/>
                </a:solidFill>
                <a:latin typeface="Arial"/>
              </a:rPr>
              <a:t>July 10</a:t>
            </a:r>
            <a:r>
              <a:rPr lang="en-US" sz="2400" b="0" spc="-1" baseline="30000" dirty="0">
                <a:solidFill>
                  <a:srgbClr val="0000CC"/>
                </a:solidFill>
                <a:latin typeface="Arial"/>
              </a:rPr>
              <a:t>th</a:t>
            </a:r>
            <a:r>
              <a:rPr lang="en-US" sz="2400" b="0" spc="-1" dirty="0">
                <a:solidFill>
                  <a:srgbClr val="0000CC"/>
                </a:solidFill>
                <a:latin typeface="Arial"/>
              </a:rPr>
              <a:t>, 2023</a:t>
            </a:r>
            <a:endParaRPr lang="en-US" sz="2400" b="0" strike="noStrike" spc="-1" dirty="0">
              <a:solidFill>
                <a:srgbClr val="0000CC"/>
              </a:solidFill>
              <a:latin typeface="Arial"/>
            </a:endParaRPr>
          </a:p>
        </p:txBody>
      </p:sp>
      <p:pic>
        <p:nvPicPr>
          <p:cNvPr id="12" name="Picture 11" descr="A picture containing graphics, graphic design, circle, font&#10;&#10;Description automatically generated">
            <a:extLst>
              <a:ext uri="{FF2B5EF4-FFF2-40B4-BE49-F238E27FC236}">
                <a16:creationId xmlns:a16="http://schemas.microsoft.com/office/drawing/2014/main" id="{04796AE9-5B04-0E40-87E9-3F51CB554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416094"/>
            <a:ext cx="1303238" cy="890546"/>
          </a:xfrm>
          <a:prstGeom prst="rect">
            <a:avLst/>
          </a:prstGeom>
        </p:spPr>
      </p:pic>
      <p:pic>
        <p:nvPicPr>
          <p:cNvPr id="4" name="Picture 3" descr="A picture containing text, font, screenshot, graphics&#10;&#10;Description automatically generated">
            <a:extLst>
              <a:ext uri="{FF2B5EF4-FFF2-40B4-BE49-F238E27FC236}">
                <a16:creationId xmlns:a16="http://schemas.microsoft.com/office/drawing/2014/main" id="{DC7CCC58-54FC-124D-B2DA-8DD25CF32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26" y="416094"/>
            <a:ext cx="2453547" cy="8905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81F783-5F6A-4246-B7E2-77BA4FB21AE5}"/>
              </a:ext>
            </a:extLst>
          </p:cNvPr>
          <p:cNvSpPr txBox="1"/>
          <p:nvPr/>
        </p:nvSpPr>
        <p:spPr>
          <a:xfrm>
            <a:off x="2286000" y="3247227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000000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Part 2</a:t>
            </a:r>
            <a:endParaRPr lang="en-IL" sz="3200" i="1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353278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Built-in Environments*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638E5-2456-8E48-AD9E-FAC4634FE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41837"/>
            <a:ext cx="8229600" cy="185896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IL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Gym’s Classical control environments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IL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All previous RDDL domains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IL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New exciting environments</a:t>
            </a:r>
          </a:p>
        </p:txBody>
      </p:sp>
      <p:pic>
        <p:nvPicPr>
          <p:cNvPr id="4" name="Content Placeholder 6" descr="A picture containing diagram, rectangle, plan, design&#10;&#10;Description automatically generated">
            <a:extLst>
              <a:ext uri="{FF2B5EF4-FFF2-40B4-BE49-F238E27FC236}">
                <a16:creationId xmlns:a16="http://schemas.microsoft.com/office/drawing/2014/main" id="{89F05AB5-40B7-574D-A741-A1F042095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250" y="1219200"/>
            <a:ext cx="7429500" cy="341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99EB4A-BB5B-8C4D-9A39-1661DCFB8751}"/>
              </a:ext>
            </a:extLst>
          </p:cNvPr>
          <p:cNvSpPr txBox="1"/>
          <p:nvPr/>
        </p:nvSpPr>
        <p:spPr>
          <a:xfrm>
            <a:off x="0" y="6477000"/>
            <a:ext cx="6912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400" b="0" dirty="0"/>
              <a:t>*RDDLRepositoy – home to all things RDDL, </a:t>
            </a:r>
            <a:r>
              <a:rPr lang="en-US" sz="1400" b="0" dirty="0">
                <a:hlinkClick r:id="rId3"/>
              </a:rPr>
              <a:t>https://</a:t>
            </a:r>
            <a:r>
              <a:rPr lang="en-US" sz="1400" b="0" dirty="0" err="1">
                <a:hlinkClick r:id="rId3"/>
              </a:rPr>
              <a:t>github.com</a:t>
            </a:r>
            <a:r>
              <a:rPr lang="en-US" sz="1400" b="0" dirty="0">
                <a:hlinkClick r:id="rId3"/>
              </a:rPr>
              <a:t>/</a:t>
            </a:r>
            <a:r>
              <a:rPr lang="en-US" sz="1400" b="0" dirty="0" err="1">
                <a:hlinkClick r:id="rId3"/>
              </a:rPr>
              <a:t>ataitler</a:t>
            </a:r>
            <a:r>
              <a:rPr lang="en-US" sz="1400" b="0" dirty="0">
                <a:hlinkClick r:id="rId3"/>
              </a:rPr>
              <a:t>/</a:t>
            </a:r>
            <a:r>
              <a:rPr lang="en-US" sz="1400" b="0" dirty="0" err="1">
                <a:hlinkClick r:id="rId3"/>
              </a:rPr>
              <a:t>rddlrepository</a:t>
            </a:r>
            <a:endParaRPr lang="en-IL" sz="1400" b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07C716B-5D5C-BC4A-97BD-D6ADEA3F2723}"/>
              </a:ext>
            </a:extLst>
          </p:cNvPr>
          <p:cNvCxnSpPr>
            <a:cxnSpLocks/>
          </p:cNvCxnSpPr>
          <p:nvPr/>
        </p:nvCxnSpPr>
        <p:spPr bwMode="auto">
          <a:xfrm>
            <a:off x="152400" y="6477000"/>
            <a:ext cx="8839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3568536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, screenshot, text, rectangle&#10;&#10;Description automatically generated">
            <a:extLst>
              <a:ext uri="{FF2B5EF4-FFF2-40B4-BE49-F238E27FC236}">
                <a16:creationId xmlns:a16="http://schemas.microsoft.com/office/drawing/2014/main" id="{D63F67E7-B1E1-1240-A3D6-136849AB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2"/>
          <a:stretch/>
        </p:blipFill>
        <p:spPr>
          <a:xfrm>
            <a:off x="6388872" y="4026672"/>
            <a:ext cx="2755128" cy="2831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AB595-C22A-D84E-9FEB-8137D645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Built-in Environments</a:t>
            </a:r>
            <a:r>
              <a:rPr lang="en-US" dirty="0"/>
              <a:t> – </a:t>
            </a:r>
            <a:r>
              <a:rPr lang="en-IL" dirty="0"/>
              <a:t>RaceCar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FBECF5-E82C-3849-AD82-3F95344CB6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24000"/>
                <a:ext cx="8305800" cy="5181600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IL" sz="2000" dirty="0">
                    <a:cs typeface="Dreaming Outloud Pro" panose="03050502040302030504" pitchFamily="66" charset="77"/>
                  </a:rPr>
                  <a:t>Goal oriented problem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000" dirty="0"/>
                  <a:t>P</a:t>
                </a:r>
                <a:r>
                  <a:rPr lang="en-IL" sz="2000" dirty="0"/>
                  <a:t>lan trajectory for a kinematic agent (2nd order) in presence of obstacles</a:t>
                </a:r>
              </a:p>
              <a:p>
                <a:pPr>
                  <a:spcAft>
                    <a:spcPts val="1200"/>
                  </a:spcAft>
                </a:pPr>
                <a:r>
                  <a:rPr lang="en-IL" sz="2000" b="1" dirty="0"/>
                  <a:t>Action:</a:t>
                </a:r>
                <a:r>
                  <a:rPr lang="en-IL" sz="2000" dirty="0"/>
                  <a:t> force/acceleration in two axes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L" sz="2000" dirty="0"/>
                  <a:t>)</a:t>
                </a:r>
              </a:p>
              <a:p>
                <a:pPr>
                  <a:spcAft>
                    <a:spcPts val="1200"/>
                  </a:spcAft>
                </a:pPr>
                <a:r>
                  <a:rPr lang="en-IL" sz="2000" b="1" dirty="0"/>
                  <a:t>Observation: </a:t>
                </a:r>
                <a:r>
                  <a:rPr lang="en-IL" sz="2000" dirty="0"/>
                  <a:t>positions and velocities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IL" sz="2000" dirty="0"/>
                  <a:t>)</a:t>
                </a:r>
              </a:p>
              <a:p>
                <a:r>
                  <a:rPr lang="en-IL" sz="2000" b="1" dirty="0"/>
                  <a:t>Reward: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IL" sz="2000" dirty="0"/>
              </a:p>
              <a:p>
                <a:pPr marL="0" indent="0">
                  <a:buNone/>
                </a:pPr>
                <a:r>
                  <a:rPr lang="en-US" sz="2000" b="1" dirty="0"/>
                  <a:t>Termination: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IL" sz="2000" dirty="0"/>
              </a:p>
              <a:p>
                <a:endParaRPr lang="en-IL" sz="2400" dirty="0"/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FBECF5-E82C-3849-AD82-3F95344CB6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24000"/>
                <a:ext cx="8305800" cy="5181600"/>
              </a:xfrm>
              <a:blipFill>
                <a:blip r:embed="rId3"/>
                <a:stretch>
                  <a:fillRect l="-1682" t="-7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717364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Built-in Environments</a:t>
            </a:r>
            <a:r>
              <a:rPr lang="en-US" dirty="0"/>
              <a:t> – Traffic</a:t>
            </a:r>
            <a:endParaRPr lang="en-IL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8646EA6-6494-434F-AE70-0B572785E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24000"/>
            <a:ext cx="8382000" cy="51816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IL" sz="2000" dirty="0">
                <a:cs typeface="Dreaming Outloud Pro" panose="03050502040302030504" pitchFamily="66" charset="77"/>
              </a:rPr>
              <a:t>Traffic network cogestion control</a:t>
            </a:r>
          </a:p>
          <a:p>
            <a:pPr>
              <a:spcAft>
                <a:spcPts val="1200"/>
              </a:spcAft>
            </a:pPr>
            <a:endParaRPr lang="en-IL" sz="2000" dirty="0"/>
          </a:p>
          <a:p>
            <a:pPr>
              <a:spcAft>
                <a:spcPts val="1200"/>
              </a:spcAft>
            </a:pPr>
            <a:endParaRPr lang="en-IL" sz="2000" dirty="0"/>
          </a:p>
          <a:p>
            <a:pPr>
              <a:spcAft>
                <a:spcPts val="1200"/>
              </a:spcAft>
            </a:pPr>
            <a:endParaRPr lang="en-IL" sz="2000" dirty="0"/>
          </a:p>
          <a:p>
            <a:pPr>
              <a:spcAft>
                <a:spcPts val="1200"/>
              </a:spcAft>
            </a:pPr>
            <a:endParaRPr lang="en-IL" sz="2000" dirty="0"/>
          </a:p>
          <a:p>
            <a:pPr>
              <a:spcAft>
                <a:spcPts val="1200"/>
              </a:spcAft>
            </a:pPr>
            <a:r>
              <a:rPr lang="en-IL" sz="2000" b="1" dirty="0"/>
              <a:t>Action:</a:t>
            </a:r>
            <a:r>
              <a:rPr lang="en-IL" sz="2000" dirty="0"/>
              <a:t> </a:t>
            </a:r>
            <a:r>
              <a:rPr lang="en-US" sz="2000" dirty="0"/>
              <a:t>Extend/Change for light phases (each intersection)</a:t>
            </a:r>
            <a:endParaRPr lang="en-IL" sz="2000" dirty="0"/>
          </a:p>
          <a:p>
            <a:pPr>
              <a:spcAft>
                <a:spcPts val="1200"/>
              </a:spcAft>
            </a:pPr>
            <a:r>
              <a:rPr lang="en-IL" sz="2000" b="1" dirty="0"/>
              <a:t>Observation:</a:t>
            </a:r>
            <a:r>
              <a:rPr lang="en-IL" sz="2000" dirty="0"/>
              <a:t> </a:t>
            </a:r>
            <a:r>
              <a:rPr lang="en-US" sz="2000" dirty="0"/>
              <a:t>Cars in queues, phase, phase time, etc.</a:t>
            </a:r>
            <a:endParaRPr lang="en-IL" sz="2000" dirty="0"/>
          </a:p>
          <a:p>
            <a:pPr>
              <a:spcAft>
                <a:spcPts val="1200"/>
              </a:spcAft>
            </a:pPr>
            <a:r>
              <a:rPr lang="en-IL" sz="2000" b="1" dirty="0"/>
              <a:t>Reward: </a:t>
            </a:r>
            <a:r>
              <a:rPr lang="en-IL" sz="2000" dirty="0"/>
              <a:t>Total travel time (number of cars in the network)</a:t>
            </a:r>
          </a:p>
          <a:p>
            <a:r>
              <a:rPr lang="en-IL" sz="2000" b="1" dirty="0"/>
              <a:t>Constraints: </a:t>
            </a:r>
            <a:r>
              <a:rPr lang="en-IL" sz="2000" dirty="0"/>
              <a:t>Min/max time in phase</a:t>
            </a:r>
            <a:endParaRPr lang="en-IL" sz="2000" b="1" dirty="0"/>
          </a:p>
          <a:p>
            <a:endParaRPr lang="en-IL" sz="2000" dirty="0"/>
          </a:p>
        </p:txBody>
      </p:sp>
      <p:pic>
        <p:nvPicPr>
          <p:cNvPr id="10" name="Picture 9" descr="A picture containing text, handwriting, font, calligraphy&#10;&#10;Description automatically generated">
            <a:extLst>
              <a:ext uri="{FF2B5EF4-FFF2-40B4-BE49-F238E27FC236}">
                <a16:creationId xmlns:a16="http://schemas.microsoft.com/office/drawing/2014/main" id="{DE6F1FA1-3D55-5E49-B6D4-16013797C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255334"/>
            <a:ext cx="2743200" cy="1432932"/>
          </a:xfrm>
          <a:prstGeom prst="rect">
            <a:avLst/>
          </a:prstGeom>
        </p:spPr>
      </p:pic>
      <p:pic>
        <p:nvPicPr>
          <p:cNvPr id="8" name="Picture 7" descr="A picture containing text, line, diagram, white&#10;&#10;Description automatically generated">
            <a:extLst>
              <a:ext uri="{FF2B5EF4-FFF2-40B4-BE49-F238E27FC236}">
                <a16:creationId xmlns:a16="http://schemas.microsoft.com/office/drawing/2014/main" id="{F120D937-6C0F-0B45-A340-E7D622A86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4191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9788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Built-in Environments</a:t>
            </a:r>
            <a:r>
              <a:rPr lang="en-US" dirty="0"/>
              <a:t> – Traffic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0E62F-6BBC-224B-B552-F43894621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143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9FC903-FC62-114B-A220-E703DC090931}"/>
              </a:ext>
            </a:extLst>
          </p:cNvPr>
          <p:cNvSpPr txBox="1"/>
          <p:nvPr/>
        </p:nvSpPr>
        <p:spPr>
          <a:xfrm>
            <a:off x="2286000" y="60556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1x5 Network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410431142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, text, algebra, design&#10;&#10;Description automatically generated">
            <a:extLst>
              <a:ext uri="{FF2B5EF4-FFF2-40B4-BE49-F238E27FC236}">
                <a16:creationId xmlns:a16="http://schemas.microsoft.com/office/drawing/2014/main" id="{05C93BE3-97F9-F841-B958-9B5520EB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 r="7531" b="82737"/>
          <a:stretch/>
        </p:blipFill>
        <p:spPr>
          <a:xfrm>
            <a:off x="2722685" y="1869831"/>
            <a:ext cx="4343400" cy="1746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818026-A0C4-7440-8CBA-B360B422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Visualizers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D27929-EF8B-E649-81AE-3E5B84C14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153401" cy="4876800"/>
          </a:xfrm>
        </p:spPr>
        <p:txBody>
          <a:bodyPr/>
          <a:lstStyle/>
          <a:p>
            <a:r>
              <a:rPr lang="en-IL" sz="2000" dirty="0"/>
              <a:t>pyRDDLGym comes with a  built-in </a:t>
            </a:r>
            <a:r>
              <a:rPr lang="en-IL" sz="2000" i="1" dirty="0"/>
              <a:t>TextVisualizer</a:t>
            </a:r>
            <a:r>
              <a:rPr lang="en-IL" sz="2000" dirty="0"/>
              <a:t> class</a:t>
            </a:r>
          </a:p>
          <a:p>
            <a:endParaRPr lang="en-IL" sz="2000" dirty="0"/>
          </a:p>
          <a:p>
            <a:endParaRPr lang="en-IL" sz="2000" dirty="0"/>
          </a:p>
          <a:p>
            <a:endParaRPr lang="en-IL" sz="2000" dirty="0"/>
          </a:p>
          <a:p>
            <a:endParaRPr lang="en-IL" sz="2000" dirty="0"/>
          </a:p>
          <a:p>
            <a:r>
              <a:rPr lang="en-IL" sz="2000" dirty="0"/>
              <a:t>It is simple to create customs visualizers</a:t>
            </a:r>
          </a:p>
          <a:p>
            <a:pPr lvl="1"/>
            <a:endParaRPr lang="en-IL" sz="1600" dirty="0"/>
          </a:p>
          <a:p>
            <a:pPr lvl="1"/>
            <a:endParaRPr lang="en-IL" sz="1600" dirty="0"/>
          </a:p>
          <a:p>
            <a:pPr lvl="1"/>
            <a:endParaRPr lang="en-IL" sz="1600" dirty="0"/>
          </a:p>
          <a:p>
            <a:pPr lvl="1"/>
            <a:endParaRPr lang="en-IL" sz="1600" dirty="0"/>
          </a:p>
          <a:p>
            <a:pPr lvl="1"/>
            <a:endParaRPr lang="en-IL" sz="1600" dirty="0"/>
          </a:p>
          <a:p>
            <a:pPr lvl="1"/>
            <a:endParaRPr lang="en-IL" sz="1600" dirty="0"/>
          </a:p>
          <a:p>
            <a:pPr lvl="1"/>
            <a:r>
              <a:rPr lang="en-IL" sz="1600" dirty="0"/>
              <a:t>Inherit base class </a:t>
            </a:r>
            <a:r>
              <a:rPr lang="en-IL" sz="1600" i="1" dirty="0"/>
              <a:t>pyRDDLGym.Visualizer.StateViz</a:t>
            </a:r>
            <a:endParaRPr lang="en-IL" sz="1600" dirty="0"/>
          </a:p>
          <a:p>
            <a:pPr lvl="1"/>
            <a:r>
              <a:rPr lang="en-IL" sz="1600" dirty="0"/>
              <a:t>(non-)Fluents are available through the </a:t>
            </a:r>
            <a:r>
              <a:rPr lang="en-IL" sz="1600" i="1" dirty="0"/>
              <a:t>self._model </a:t>
            </a:r>
            <a:r>
              <a:rPr lang="en-IL" sz="1600" dirty="0"/>
              <a:t>dictionary</a:t>
            </a:r>
          </a:p>
          <a:p>
            <a:pPr lvl="1"/>
            <a:r>
              <a:rPr lang="en-IL" sz="1600" dirty="0"/>
              <a:t>One an use his favorite graphical lib, e.g., </a:t>
            </a:r>
            <a:r>
              <a:rPr lang="en-IL" sz="1600" i="1" dirty="0"/>
              <a:t>matplotlib</a:t>
            </a:r>
            <a:r>
              <a:rPr lang="en-IL" sz="1600" dirty="0"/>
              <a:t>, </a:t>
            </a:r>
            <a:r>
              <a:rPr lang="en-IL" sz="1600" i="1" dirty="0"/>
              <a:t>pygame</a:t>
            </a:r>
            <a:r>
              <a:rPr lang="en-IL" sz="1600" dirty="0"/>
              <a:t>, etc…</a:t>
            </a:r>
          </a:p>
        </p:txBody>
      </p:sp>
      <p:pic>
        <p:nvPicPr>
          <p:cNvPr id="14" name="Picture 13" descr="A picture containing tool, pick, hammer&#10;&#10;Description automatically generated">
            <a:extLst>
              <a:ext uri="{FF2B5EF4-FFF2-40B4-BE49-F238E27FC236}">
                <a16:creationId xmlns:a16="http://schemas.microsoft.com/office/drawing/2014/main" id="{1B9DADD1-FD98-7946-882D-D29AD57ED4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0" b="16000"/>
          <a:stretch/>
        </p:blipFill>
        <p:spPr>
          <a:xfrm>
            <a:off x="2734408" y="4038600"/>
            <a:ext cx="3810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76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Auxillary Tools (I)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6645F-A8AD-0E45-BB3D-706D3DAE5838}"/>
              </a:ext>
            </a:extLst>
          </p:cNvPr>
          <p:cNvSpPr txBox="1"/>
          <p:nvPr/>
        </p:nvSpPr>
        <p:spPr>
          <a:xfrm>
            <a:off x="1524000" y="4963440"/>
            <a:ext cx="213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400" b="0" i="1" dirty="0"/>
              <a:t>XADD</a:t>
            </a:r>
            <a:r>
              <a:rPr lang="en-IL" sz="1400" b="1" i="1" dirty="0"/>
              <a:t> </a:t>
            </a:r>
            <a:r>
              <a:rPr lang="en-IL" sz="1400" b="0" i="1" dirty="0"/>
              <a:t>for the</a:t>
            </a:r>
            <a:br>
              <a:rPr lang="en-IL" sz="1400" b="0" i="1" dirty="0"/>
            </a:br>
            <a:r>
              <a:rPr lang="en-IL" sz="1400" b="0" i="1" dirty="0"/>
              <a:t>UAV domain</a:t>
            </a:r>
            <a:endParaRPr lang="en-IL" sz="1400" b="1" i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B5421D-C55C-4A4C-860E-D3922CB63C15}"/>
              </a:ext>
            </a:extLst>
          </p:cNvPr>
          <p:cNvSpPr txBox="1">
            <a:spLocks/>
          </p:cNvSpPr>
          <p:nvPr/>
        </p:nvSpPr>
        <p:spPr bwMode="auto">
          <a:xfrm>
            <a:off x="457200" y="1447801"/>
            <a:ext cx="8534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IL" sz="1800" kern="0" dirty="0"/>
              <a:t>Extended Algebric Decision Diagrams (XADDs)</a:t>
            </a:r>
            <a:br>
              <a:rPr lang="en-IL" sz="1800" kern="0" dirty="0"/>
            </a:br>
            <a:endParaRPr lang="en-IL" sz="1800" kern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L" sz="1800" b="0" kern="0" dirty="0"/>
              <a:t>Symbolic function representation for</a:t>
            </a:r>
            <a:br>
              <a:rPr lang="en-IL" sz="1800" b="0" kern="0" dirty="0"/>
            </a:br>
            <a:r>
              <a:rPr lang="en-IL" sz="1800" b="0" kern="0" dirty="0"/>
              <a:t>Piecewise Linear functions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L" sz="1800" b="0" kern="0" dirty="0"/>
              <a:t>Compact representation of the </a:t>
            </a:r>
            <a:r>
              <a:rPr lang="en-IL" sz="1800" b="0" i="1" kern="0" dirty="0"/>
              <a:t>grounded</a:t>
            </a:r>
            <a:r>
              <a:rPr lang="en-IL" sz="1800" b="0" kern="0" dirty="0"/>
              <a:t> cpfs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L" sz="1800" b="0" kern="0" dirty="0"/>
              <a:t>Symbolic Dynamic Programming (SDP)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L" sz="1800" b="0" kern="0" dirty="0"/>
              <a:t>Representation and framework backend</a:t>
            </a:r>
          </a:p>
          <a:p>
            <a:pPr marL="457200" lvl="1" indent="0">
              <a:lnSpc>
                <a:spcPct val="90000"/>
              </a:lnSpc>
              <a:buFont typeface="Wingdings" pitchFamily="2" charset="2"/>
              <a:buNone/>
            </a:pPr>
            <a:endParaRPr lang="en-IL" sz="1800" b="0" kern="0" dirty="0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circle, screenshot, line&#10;&#10;Description automatically generated">
            <a:extLst>
              <a:ext uri="{FF2B5EF4-FFF2-40B4-BE49-F238E27FC236}">
                <a16:creationId xmlns:a16="http://schemas.microsoft.com/office/drawing/2014/main" id="{76A58215-55BD-E549-A410-5E3513AD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860549"/>
            <a:ext cx="4142914" cy="27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258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Auxillary Tools (II)</a:t>
            </a:r>
          </a:p>
        </p:txBody>
      </p:sp>
      <p:pic>
        <p:nvPicPr>
          <p:cNvPr id="9" name="Picture 8" descr="A picture containing screenshot, text, line, diagram&#10;&#10;Description automatically generated">
            <a:extLst>
              <a:ext uri="{FF2B5EF4-FFF2-40B4-BE49-F238E27FC236}">
                <a16:creationId xmlns:a16="http://schemas.microsoft.com/office/drawing/2014/main" id="{9D55E2F5-1786-9848-9DAC-0C814074B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179" y="1504320"/>
            <a:ext cx="4366821" cy="39058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B7D092-4E9B-C24D-A7A7-F0BCD2078514}"/>
              </a:ext>
            </a:extLst>
          </p:cNvPr>
          <p:cNvSpPr txBox="1"/>
          <p:nvPr/>
        </p:nvSpPr>
        <p:spPr>
          <a:xfrm>
            <a:off x="5246089" y="5626213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800" b="1" i="1" dirty="0"/>
              <a:t>DBN visualization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61F1DA-1ACF-1E4D-8ED0-26130A6CDACB}"/>
              </a:ext>
            </a:extLst>
          </p:cNvPr>
          <p:cNvSpPr txBox="1">
            <a:spLocks/>
          </p:cNvSpPr>
          <p:nvPr/>
        </p:nvSpPr>
        <p:spPr bwMode="auto">
          <a:xfrm>
            <a:off x="304800" y="1981200"/>
            <a:ext cx="4724400" cy="3200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90000"/>
              </a:lnSpc>
              <a:spcAft>
                <a:spcPts val="1800"/>
              </a:spcAft>
              <a:buNone/>
            </a:pPr>
            <a:r>
              <a:rPr lang="en-IL" sz="1800" kern="0" dirty="0"/>
              <a:t>Dynamic Bayes Nets (DBNs) visualization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IL" sz="1800" b="0" kern="0" dirty="0">
                <a:solidFill>
                  <a:schemeClr val="tx1"/>
                </a:solidFill>
              </a:rPr>
              <a:t>Visualization of the c</a:t>
            </a:r>
            <a:r>
              <a:rPr lang="en-IL" sz="1800" b="0" kern="0" dirty="0"/>
              <a:t>ausal relations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IL" sz="1800" b="0" kern="0" dirty="0">
                <a:solidFill>
                  <a:schemeClr val="tx1"/>
                </a:solidFill>
              </a:rPr>
              <a:t>Causality inference</a:t>
            </a: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IL" sz="1800" b="0" kern="0" dirty="0"/>
              <a:t>Direct </a:t>
            </a:r>
            <a:r>
              <a:rPr lang="en-IL" sz="1800" b="0" kern="0" dirty="0">
                <a:solidFill>
                  <a:schemeClr val="tx1"/>
                </a:solidFill>
              </a:rPr>
              <a:t>GCN methods</a:t>
            </a:r>
            <a:br>
              <a:rPr lang="en-IL" sz="1800" b="0" kern="0" dirty="0">
                <a:solidFill>
                  <a:schemeClr val="tx1"/>
                </a:solidFill>
              </a:rPr>
            </a:br>
            <a:r>
              <a:rPr lang="en-IL" sz="1800" b="0" kern="0" dirty="0"/>
              <a:t>e.g., SymNets (symbolic Networks)</a:t>
            </a:r>
            <a:endParaRPr lang="en-IL" sz="1800" b="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82721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Auxillary Tools (III)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6645F-A8AD-0E45-BB3D-706D3DAE5838}"/>
              </a:ext>
            </a:extLst>
          </p:cNvPr>
          <p:cNvSpPr txBox="1"/>
          <p:nvPr/>
        </p:nvSpPr>
        <p:spPr>
          <a:xfrm>
            <a:off x="1831731" y="1776046"/>
            <a:ext cx="3091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800" b="1" i="1" dirty="0"/>
              <a:t>Movie Generator</a:t>
            </a:r>
          </a:p>
        </p:txBody>
      </p:sp>
      <p:pic>
        <p:nvPicPr>
          <p:cNvPr id="7" name="Picture 6" descr="A picture containing sketch, design&#10;&#10;Description automatically generated">
            <a:extLst>
              <a:ext uri="{FF2B5EF4-FFF2-40B4-BE49-F238E27FC236}">
                <a16:creationId xmlns:a16="http://schemas.microsoft.com/office/drawing/2014/main" id="{F57F1886-5574-2E46-9073-F8B5BE31D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649" y="1910917"/>
            <a:ext cx="2809101" cy="1872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F8DAFC-BF21-1549-B4C7-7F6521D32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375666"/>
            <a:ext cx="3657600" cy="2286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847D8D-603C-E441-9516-AA17A690E9A3}"/>
              </a:ext>
            </a:extLst>
          </p:cNvPr>
          <p:cNvSpPr txBox="1">
            <a:spLocks/>
          </p:cNvSpPr>
          <p:nvPr/>
        </p:nvSpPr>
        <p:spPr bwMode="auto">
          <a:xfrm>
            <a:off x="353911" y="2505780"/>
            <a:ext cx="6046888" cy="176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CC"/>
              </a:buClr>
              <a:buSzPct val="75000"/>
              <a:buFont typeface="Wingdings" pitchFamily="2" charset="2"/>
              <a:buChar char="Ø"/>
            </a:pPr>
            <a:r>
              <a:rPr lang="en-US" sz="1800" b="0" kern="0" dirty="0">
                <a:solidFill>
                  <a:schemeClr val="tx1"/>
                </a:solidFill>
              </a:rPr>
              <a:t>Built-in functionality for movie generations of episodes</a:t>
            </a:r>
            <a:endParaRPr lang="en-US" sz="1800" b="0" kern="0" dirty="0"/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CC"/>
              </a:buClr>
              <a:buSzPct val="75000"/>
              <a:buFont typeface="Wingdings" pitchFamily="2" charset="2"/>
              <a:buChar char="Ø"/>
            </a:pPr>
            <a:endParaRPr lang="en-US" sz="1800" b="0" kern="0" dirty="0">
              <a:solidFill>
                <a:schemeClr val="tx1"/>
              </a:solidFill>
            </a:endParaRPr>
          </a:p>
          <a:p>
            <a:pPr marL="342900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0000CC"/>
              </a:buClr>
              <a:buSzPct val="75000"/>
              <a:buFont typeface="Wingdings" pitchFamily="2" charset="2"/>
              <a:buChar char="Ø"/>
            </a:pPr>
            <a:r>
              <a:rPr lang="en-US" sz="1800" b="0" kern="0" dirty="0"/>
              <a:t>Supports GIF and MP4</a:t>
            </a:r>
            <a:endParaRPr lang="en-IL" sz="1800" b="0" kern="0" dirty="0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text, screenshot, diagram, circle&#10;&#10;Description automatically generated">
            <a:extLst>
              <a:ext uri="{FF2B5EF4-FFF2-40B4-BE49-F238E27FC236}">
                <a16:creationId xmlns:a16="http://schemas.microsoft.com/office/drawing/2014/main" id="{696BEBF7-3D4F-644D-BB23-4BA14F58B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0" t="27345" r="22972" b="26075"/>
          <a:stretch/>
        </p:blipFill>
        <p:spPr>
          <a:xfrm>
            <a:off x="2107778" y="4572000"/>
            <a:ext cx="309964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8982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D78A6459-647D-8548-8C9C-FC9FC5CCF7CF}"/>
              </a:ext>
            </a:extLst>
          </p:cNvPr>
          <p:cNvSpPr txBox="1"/>
          <p:nvPr/>
        </p:nvSpPr>
        <p:spPr>
          <a:xfrm>
            <a:off x="722160" y="4406760"/>
            <a:ext cx="7772040" cy="1361880"/>
          </a:xfrm>
          <a:prstGeom prst="rect">
            <a:avLst/>
          </a:prstGeom>
          <a:solidFill>
            <a:srgbClr val="FBDF53"/>
          </a:solidFill>
          <a:ln w="9360"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cap="all" spc="-1" dirty="0">
                <a:solidFill>
                  <a:srgbClr val="0000CC"/>
                </a:solidFill>
                <a:latin typeface="Arial"/>
              </a:rPr>
              <a:t>JAXPLANNER</a:t>
            </a:r>
            <a:endParaRPr lang="en-US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47508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Built-in Model-based Planner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31CD7-DE8B-D347-9BE7-237D1D5CF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016760"/>
            <a:ext cx="5638800" cy="3672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2AF512-C716-F74F-8218-FABEBB62A839}"/>
                  </a:ext>
                </a:extLst>
              </p:cNvPr>
              <p:cNvSpPr txBox="1"/>
              <p:nvPr/>
            </p:nvSpPr>
            <p:spPr>
              <a:xfrm>
                <a:off x="0" y="1371600"/>
                <a:ext cx="914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0" dirty="0">
                    <a:effectLst/>
                    <a:latin typeface="Arial" panose="020B0604020202020204" pitchFamily="34" charset="0"/>
                  </a:rPr>
                  <a:t>Simulate:</a:t>
                </a:r>
                <a:r>
                  <a:rPr lang="en-US" b="0" i="0" dirty="0">
                    <a:effectLst/>
                    <a:latin typeface="Arial" panose="020B0604020202020204" pitchFamily="34" charset="0"/>
                  </a:rPr>
                  <a:t> Given plan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, . . . , </a:t>
                </a:r>
                <a:r>
                  <a:rPr lang="en-US" b="0" i="0" dirty="0">
                    <a:solidFill>
                      <a:srgbClr val="0000CC"/>
                    </a:solidFill>
                    <a:effectLst/>
                    <a:latin typeface="Arial" panose="020B0604020202020204" pitchFamily="34" charset="0"/>
                  </a:rPr>
                  <a:t>simulate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CC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>
                    <a:solidFill>
                      <a:srgbClr val="0000CC"/>
                    </a:solidFill>
                    <a:effectLst/>
                    <a:latin typeface="Arial" panose="020B0604020202020204" pitchFamily="34" charset="0"/>
                  </a:rPr>
                  <a:t>and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IL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62AF512-C716-F74F-8218-FABEBB62A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1600"/>
                <a:ext cx="9144000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9CDA46-62C3-3842-B086-668252654021}"/>
              </a:ext>
            </a:extLst>
          </p:cNvPr>
          <p:cNvSpPr txBox="1"/>
          <p:nvPr/>
        </p:nvSpPr>
        <p:spPr>
          <a:xfrm>
            <a:off x="2286000" y="59387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</a:rPr>
              <a:t>Dynamic Bayes’ Net (DBN)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2490790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5F409-EEDA-E041-B65A-17486F02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MDP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E3603-B4B8-4342-9B3E-077A51AEC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2479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IL" sz="2400" dirty="0"/>
              <a:t>Markov Decision Process (MDP):</a:t>
            </a:r>
          </a:p>
          <a:p>
            <a:pPr lvl="1"/>
            <a:r>
              <a:rPr lang="en-IL" sz="1800" dirty="0"/>
              <a:t>S </a:t>
            </a:r>
            <a:r>
              <a:rPr lang="en-IL" sz="1800" dirty="0">
                <a:solidFill>
                  <a:schemeClr val="tx1"/>
                </a:solidFill>
              </a:rPr>
              <a:t>– States (discrete/continuous/hybrid)</a:t>
            </a:r>
          </a:p>
          <a:p>
            <a:pPr lvl="1"/>
            <a:r>
              <a:rPr lang="en-IL" sz="1800" dirty="0"/>
              <a:t>A </a:t>
            </a:r>
            <a:r>
              <a:rPr lang="en-IL" sz="1800" dirty="0">
                <a:solidFill>
                  <a:schemeClr val="tx1"/>
                </a:solidFill>
              </a:rPr>
              <a:t>– Actions (discrete/continuous/hybrid)</a:t>
            </a:r>
          </a:p>
          <a:p>
            <a:pPr lvl="1"/>
            <a:r>
              <a:rPr lang="en-IL" sz="1800" dirty="0"/>
              <a:t>R </a:t>
            </a:r>
            <a:r>
              <a:rPr lang="en-IL" sz="1800" dirty="0">
                <a:solidFill>
                  <a:schemeClr val="tx1"/>
                </a:solidFill>
              </a:rPr>
              <a:t>– Reward function (scalar)</a:t>
            </a:r>
          </a:p>
          <a:p>
            <a:pPr lvl="1"/>
            <a:r>
              <a:rPr lang="en-IL" sz="1800" dirty="0"/>
              <a:t>T </a:t>
            </a:r>
            <a:r>
              <a:rPr lang="en-IL" sz="1800" dirty="0">
                <a:solidFill>
                  <a:schemeClr val="tx1"/>
                </a:solidFill>
              </a:rPr>
              <a:t>– Transition function (conditional probability </a:t>
            </a:r>
            <a:r>
              <a:rPr lang="en-US" sz="1800" dirty="0">
                <a:solidFill>
                  <a:schemeClr val="tx1"/>
                </a:solidFill>
              </a:rPr>
              <a:t>f</a:t>
            </a:r>
            <a:r>
              <a:rPr lang="en-IL" sz="1800" dirty="0">
                <a:solidFill>
                  <a:schemeClr val="tx1"/>
                </a:solidFill>
              </a:rPr>
              <a:t>unction)</a:t>
            </a:r>
          </a:p>
          <a:p>
            <a:pPr marL="0" indent="0">
              <a:buNone/>
            </a:pPr>
            <a:endParaRPr lang="en-IL" sz="2800" dirty="0"/>
          </a:p>
        </p:txBody>
      </p:sp>
      <p:pic>
        <p:nvPicPr>
          <p:cNvPr id="5" name="Picture 4" descr="A diagram of a agent and environment&#10;&#10;Description automatically generated with low confidence">
            <a:extLst>
              <a:ext uri="{FF2B5EF4-FFF2-40B4-BE49-F238E27FC236}">
                <a16:creationId xmlns:a16="http://schemas.microsoft.com/office/drawing/2014/main" id="{9F434FD4-09C6-6543-A136-71B48C1DF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409700"/>
            <a:ext cx="6146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82570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Built-in Model-based Planner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F8DA3-2C49-CC46-BB6E-F8526918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07" y="2014836"/>
            <a:ext cx="5616186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53132-A428-4442-B0D9-402641A2204C}"/>
                  </a:ext>
                </a:extLst>
              </p:cNvPr>
              <p:cNvSpPr txBox="1"/>
              <p:nvPr/>
            </p:nvSpPr>
            <p:spPr>
              <a:xfrm>
                <a:off x="10160" y="1384092"/>
                <a:ext cx="9144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0" dirty="0">
                    <a:effectLst/>
                    <a:latin typeface="Arial" panose="020B0604020202020204" pitchFamily="34" charset="0"/>
                  </a:rPr>
                  <a:t>Optimize:</a:t>
                </a:r>
                <a:r>
                  <a:rPr lang="en-US" b="0" i="0" dirty="0">
                    <a:effectLst/>
                    <a:latin typeface="Arial" panose="020B0604020202020204" pitchFamily="34" charset="0"/>
                  </a:rPr>
                  <a:t> Adjust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i="0" dirty="0">
                    <a:effectLst/>
                    <a:latin typeface="Arial" panose="020B0604020202020204" pitchFamily="34" charset="0"/>
                  </a:rPr>
                  <a:t> based on the </a:t>
                </a:r>
                <a:r>
                  <a:rPr lang="en-US" b="0" i="0" dirty="0">
                    <a:solidFill>
                      <a:srgbClr val="0000CC"/>
                    </a:solidFill>
                    <a:effectLst/>
                    <a:latin typeface="Arial" panose="020B0604020202020204" pitchFamily="34" charset="0"/>
                  </a:rPr>
                  <a:t>return gradient</a:t>
                </a:r>
                <a:endParaRPr lang="en-IL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53132-A428-4442-B0D9-402641A22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" y="1384092"/>
                <a:ext cx="9144000" cy="369332"/>
              </a:xfrm>
              <a:prstGeom prst="rect">
                <a:avLst/>
              </a:prstGeom>
              <a:blipFill>
                <a:blip r:embed="rId3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E8251-9635-1848-923D-F649E50F2A66}"/>
                  </a:ext>
                </a:extLst>
              </p:cNvPr>
              <p:cNvSpPr txBox="1"/>
              <p:nvPr/>
            </p:nvSpPr>
            <p:spPr>
              <a:xfrm>
                <a:off x="0" y="5560288"/>
                <a:ext cx="9144000" cy="764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b="1" i="0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sub>
                          </m:sSub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EE8251-9635-1848-923D-F649E50F2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60288"/>
                <a:ext cx="9144000" cy="764312"/>
              </a:xfrm>
              <a:prstGeom prst="rect">
                <a:avLst/>
              </a:prstGeom>
              <a:blipFill>
                <a:blip r:embed="rId4"/>
                <a:stretch>
                  <a:fillRect t="-119355" b="-16612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522B8CA-3689-754C-B297-4056DFD0ACCC}"/>
              </a:ext>
            </a:extLst>
          </p:cNvPr>
          <p:cNvSpPr txBox="1"/>
          <p:nvPr/>
        </p:nvSpPr>
        <p:spPr>
          <a:xfrm>
            <a:off x="5080" y="64770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Wu, Ga,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Buser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Say, and Scott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Sanner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. ”Scalable planning with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tensorflow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for hybrid nonlinear domains.” </a:t>
            </a:r>
            <a:r>
              <a:rPr lang="en-US" sz="1200" b="0" i="1" dirty="0" err="1">
                <a:effectLst/>
                <a:latin typeface="Arial" panose="020B0604020202020204" pitchFamily="34" charset="0"/>
              </a:rPr>
              <a:t>NeurIPS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(2017).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837359452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Built-in Model-based 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EBB5E7-B556-054A-AEA1-F7C9CC28E0AD}"/>
              </a:ext>
            </a:extLst>
          </p:cNvPr>
          <p:cNvSpPr txBox="1"/>
          <p:nvPr/>
        </p:nvSpPr>
        <p:spPr>
          <a:xfrm>
            <a:off x="20320" y="13716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</a:rPr>
              <a:t>Closed-loop plan:</a:t>
            </a:r>
            <a:r>
              <a:rPr lang="en-US" b="0" i="0" dirty="0">
                <a:effectLst/>
                <a:latin typeface="Arial" panose="020B0604020202020204" pitchFamily="34" charset="0"/>
              </a:rPr>
              <a:t> Periodic </a:t>
            </a:r>
            <a:r>
              <a:rPr lang="en-US" b="0" i="0" dirty="0">
                <a:solidFill>
                  <a:srgbClr val="0000CC"/>
                </a:solidFill>
                <a:effectLst/>
                <a:latin typeface="Arial" panose="020B0604020202020204" pitchFamily="34" charset="0"/>
              </a:rPr>
              <a:t>re-planning (rolling horizon)</a:t>
            </a:r>
            <a:endParaRPr lang="en-IL" b="0" dirty="0">
              <a:solidFill>
                <a:srgbClr val="0000CC"/>
              </a:solidFill>
            </a:endParaRPr>
          </a:p>
        </p:txBody>
      </p:sp>
      <p:pic>
        <p:nvPicPr>
          <p:cNvPr id="6" name="Picture 5" descr="A picture containing diagram, line, sketch, origami&#10;&#10;Description automatically generated">
            <a:extLst>
              <a:ext uri="{FF2B5EF4-FFF2-40B4-BE49-F238E27FC236}">
                <a16:creationId xmlns:a16="http://schemas.microsoft.com/office/drawing/2014/main" id="{E9BDAFD6-AC36-5B4A-B147-853A30479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67" y="2362200"/>
            <a:ext cx="858823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07956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Built-in Model-based 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AF130-284F-5143-B934-525473CAF52C}"/>
              </a:ext>
            </a:extLst>
          </p:cNvPr>
          <p:cNvSpPr txBox="1"/>
          <p:nvPr/>
        </p:nvSpPr>
        <p:spPr>
          <a:xfrm>
            <a:off x="2278380" y="1371600"/>
            <a:ext cx="4587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</a:rPr>
              <a:t>Closed-loop plan: </a:t>
            </a:r>
            <a:r>
              <a:rPr lang="en-US" b="0" i="0" dirty="0">
                <a:solidFill>
                  <a:srgbClr val="0000CC"/>
                </a:solidFill>
                <a:effectLst/>
                <a:latin typeface="Arial" panose="020B0604020202020204" pitchFamily="34" charset="0"/>
              </a:rPr>
              <a:t>Deep reactive policy</a:t>
            </a:r>
            <a:endParaRPr lang="en-IL" dirty="0">
              <a:solidFill>
                <a:srgbClr val="0000C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3307E-A698-5048-8B0A-B2EDCF02D162}"/>
              </a:ext>
            </a:extLst>
          </p:cNvPr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Bueno, T. P., de Barros, L. N.,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Mauá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, D. D., and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Sanner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, S. Deep Reactive Policies for Planning in Stochastic Nonlinear Domains. </a:t>
            </a:r>
            <a:r>
              <a:rPr lang="en-US" sz="1200" b="0" i="1" dirty="0">
                <a:effectLst/>
                <a:latin typeface="Arial" panose="020B0604020202020204" pitchFamily="34" charset="0"/>
              </a:rPr>
              <a:t>AAAI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(2019).</a:t>
            </a:r>
            <a:endParaRPr lang="en-IL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4D5B9F-A73B-CC49-A71F-7372F8E8C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253" y="2000012"/>
            <a:ext cx="4865493" cy="41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7732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A62278-DCED-6540-AC08-55A1BE5FF544}"/>
              </a:ext>
            </a:extLst>
          </p:cNvPr>
          <p:cNvSpPr/>
          <p:nvPr/>
        </p:nvSpPr>
        <p:spPr>
          <a:xfrm>
            <a:off x="6857999" y="2512113"/>
            <a:ext cx="1994215" cy="1175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Built-in Model-based Planner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AF130-284F-5143-B934-525473CAF52C}"/>
              </a:ext>
            </a:extLst>
          </p:cNvPr>
          <p:cNvSpPr txBox="1"/>
          <p:nvPr/>
        </p:nvSpPr>
        <p:spPr>
          <a:xfrm>
            <a:off x="0" y="13716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Arial" panose="020B0604020202020204" pitchFamily="34" charset="0"/>
              </a:rPr>
              <a:t>Stochastic domains: </a:t>
            </a:r>
            <a:r>
              <a:rPr lang="en-US" b="0" i="0" dirty="0">
                <a:effectLst/>
                <a:latin typeface="Arial" panose="020B0604020202020204" pitchFamily="34" charset="0"/>
              </a:rPr>
              <a:t>Use the </a:t>
            </a:r>
            <a:r>
              <a:rPr lang="en-US" b="0" i="0" dirty="0">
                <a:solidFill>
                  <a:srgbClr val="0000CC"/>
                </a:solidFill>
                <a:effectLst/>
                <a:latin typeface="Arial" panose="020B0604020202020204" pitchFamily="34" charset="0"/>
              </a:rPr>
              <a:t>reparameterization trick</a:t>
            </a:r>
            <a:endParaRPr lang="en-IL" dirty="0">
              <a:solidFill>
                <a:srgbClr val="0000C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B3307E-A698-5048-8B0A-B2EDCF02D162}"/>
              </a:ext>
            </a:extLst>
          </p:cNvPr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Bueno, T. P., de Barros, L. N.,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Mauá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, D. D., and 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Sanner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, S. Deep Reactive Policies for Planning in Stochastic Nonlinear Domains. </a:t>
            </a:r>
            <a:r>
              <a:rPr lang="en-US" sz="1200" b="0" i="1" dirty="0">
                <a:effectLst/>
                <a:latin typeface="Arial" panose="020B0604020202020204" pitchFamily="34" charset="0"/>
              </a:rPr>
              <a:t>AAAI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(2019).</a:t>
            </a:r>
            <a:endParaRPr lang="en-IL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00588-6432-0A4C-B519-5987181DF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5092"/>
            <a:ext cx="5716412" cy="38189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9F84EF-6809-3047-B869-E7380ADCE9E0}"/>
              </a:ext>
            </a:extLst>
          </p:cNvPr>
          <p:cNvSpPr/>
          <p:nvPr/>
        </p:nvSpPr>
        <p:spPr>
          <a:xfrm>
            <a:off x="6857999" y="4382796"/>
            <a:ext cx="1994215" cy="1175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Right 31">
            <a:extLst>
              <a:ext uri="{FF2B5EF4-FFF2-40B4-BE49-F238E27FC236}">
                <a16:creationId xmlns:a16="http://schemas.microsoft.com/office/drawing/2014/main" id="{3E23372C-B719-D342-98E4-94233C4E2831}"/>
              </a:ext>
            </a:extLst>
          </p:cNvPr>
          <p:cNvSpPr/>
          <p:nvPr/>
        </p:nvSpPr>
        <p:spPr>
          <a:xfrm rot="5400000">
            <a:off x="7758035" y="4904122"/>
            <a:ext cx="215446" cy="1333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918A87-D7D0-8C4E-9C0C-0FA531AA371C}"/>
                  </a:ext>
                </a:extLst>
              </p:cNvPr>
              <p:cNvSpPr txBox="1"/>
              <p:nvPr/>
            </p:nvSpPr>
            <p:spPr>
              <a:xfrm>
                <a:off x="7038347" y="4535968"/>
                <a:ext cx="16548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  <m:e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1" i="0" smtClean="0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1" i="0" smtClean="0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B918A87-D7D0-8C4E-9C0C-0FA531AA3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347" y="4535968"/>
                <a:ext cx="1654822" cy="215444"/>
              </a:xfrm>
              <a:prstGeom prst="rect">
                <a:avLst/>
              </a:prstGeom>
              <a:blipFill>
                <a:blip r:embed="rId3"/>
                <a:stretch>
                  <a:fillRect b="-352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5E30B0-985E-D540-A8D4-B7718E206B7A}"/>
                  </a:ext>
                </a:extLst>
              </p:cNvPr>
              <p:cNvSpPr txBox="1"/>
              <p:nvPr/>
            </p:nvSpPr>
            <p:spPr>
              <a:xfrm>
                <a:off x="6971616" y="5144251"/>
                <a:ext cx="178828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400" b="1" i="0" smtClean="0"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  <m: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CA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1">
                                  <a:latin typeface="Cambria Math" panose="02040503050406030204" pitchFamily="18" charset="0"/>
                                </a:rPr>
                                <m:t>𝐬</m:t>
                              </m:r>
                            </m:e>
                            <m:sub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1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CA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B5E30B0-985E-D540-A8D4-B7718E206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16" y="5144251"/>
                <a:ext cx="1788284" cy="215444"/>
              </a:xfrm>
              <a:prstGeom prst="rect">
                <a:avLst/>
              </a:prstGeom>
              <a:blipFill>
                <a:blip r:embed="rId4"/>
                <a:stretch>
                  <a:fillRect b="-41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8C0865-4DB1-E444-BC01-385C44DB1061}"/>
                  </a:ext>
                </a:extLst>
              </p:cNvPr>
              <p:cNvSpPr txBox="1"/>
              <p:nvPr/>
            </p:nvSpPr>
            <p:spPr>
              <a:xfrm>
                <a:off x="7196889" y="3319057"/>
                <a:ext cx="13377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</m:t>
                      </m:r>
                      <m:r>
                        <a:rPr lang="en-CA" sz="1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1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CA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CA" sz="1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8C0865-4DB1-E444-BC01-385C44DB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889" y="3319057"/>
                <a:ext cx="1337738" cy="215444"/>
              </a:xfrm>
              <a:prstGeom prst="rect">
                <a:avLst/>
              </a:prstGeom>
              <a:blipFill>
                <a:blip r:embed="rId5"/>
                <a:stretch>
                  <a:fillRect l="-2830" b="-111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E535BC-BA25-5742-9A87-F977DE6BC9D5}"/>
                  </a:ext>
                </a:extLst>
              </p:cNvPr>
              <p:cNvSpPr txBox="1"/>
              <p:nvPr/>
            </p:nvSpPr>
            <p:spPr>
              <a:xfrm>
                <a:off x="7233842" y="2661046"/>
                <a:ext cx="11092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1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</m:t>
                          </m:r>
                          <m:r>
                            <a:rPr lang="en-CA" sz="1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1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𝐚</m:t>
                          </m:r>
                          <m:r>
                            <a:rPr lang="en-CA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CA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CA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1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AE535BC-BA25-5742-9A87-F977DE6BC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842" y="2661046"/>
                <a:ext cx="1109213" cy="215444"/>
              </a:xfrm>
              <a:prstGeom prst="rect">
                <a:avLst/>
              </a:prstGeom>
              <a:blipFill>
                <a:blip r:embed="rId6"/>
                <a:stretch>
                  <a:fillRect l="-4494" b="-111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31">
            <a:extLst>
              <a:ext uri="{FF2B5EF4-FFF2-40B4-BE49-F238E27FC236}">
                <a16:creationId xmlns:a16="http://schemas.microsoft.com/office/drawing/2014/main" id="{B73C96F8-C64E-D44C-B160-B0AB806D635D}"/>
              </a:ext>
            </a:extLst>
          </p:cNvPr>
          <p:cNvSpPr/>
          <p:nvPr/>
        </p:nvSpPr>
        <p:spPr>
          <a:xfrm rot="5400000">
            <a:off x="7747382" y="3033035"/>
            <a:ext cx="215446" cy="13331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5906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5E65A-8FD9-2245-B102-3440BA35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Built-in Model-based Planner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C75C6-F8B8-AD4F-930B-3E466E751448}"/>
              </a:ext>
            </a:extLst>
          </p:cNvPr>
          <p:cNvSpPr txBox="1"/>
          <p:nvPr/>
        </p:nvSpPr>
        <p:spPr>
          <a:xfrm>
            <a:off x="0" y="1253267"/>
            <a:ext cx="9144000" cy="67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"/>
              </a:spcAft>
            </a:pPr>
            <a:r>
              <a:rPr lang="en-IL" dirty="0"/>
              <a:t>“</a:t>
            </a:r>
            <a:r>
              <a:rPr lang="en-US" dirty="0"/>
              <a:t>Not all domains are born continuous”</a:t>
            </a:r>
          </a:p>
          <a:p>
            <a:pPr>
              <a:spcAft>
                <a:spcPts val="200"/>
              </a:spcAft>
            </a:pPr>
            <a:r>
              <a:rPr lang="en-US" b="0" dirty="0"/>
              <a:t>– </a:t>
            </a:r>
            <a:r>
              <a:rPr lang="en-US" b="0" i="0" dirty="0">
                <a:effectLst/>
                <a:latin typeface="Arial" panose="020B0604020202020204" pitchFamily="34" charset="0"/>
              </a:rPr>
              <a:t>Anonymous</a:t>
            </a:r>
            <a:endParaRPr lang="en-US" b="0" dirty="0"/>
          </a:p>
        </p:txBody>
      </p:sp>
      <p:pic>
        <p:nvPicPr>
          <p:cNvPr id="8" name="Picture 7" descr="A picture containing text, font, receipt, algebra&#10;&#10;Description automatically generated">
            <a:extLst>
              <a:ext uri="{FF2B5EF4-FFF2-40B4-BE49-F238E27FC236}">
                <a16:creationId xmlns:a16="http://schemas.microsoft.com/office/drawing/2014/main" id="{8AE25D74-6D9C-CD42-A93D-BC6CF0D35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1" y="2590800"/>
            <a:ext cx="9159241" cy="267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6187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4440-F107-4D44-8D08-82D27AF8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Built-in Model-based Planner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5B48BE8C-B7B5-9242-85EA-A90299962D71}"/>
                  </a:ext>
                </a:extLst>
              </p:cNvPr>
              <p:cNvGraphicFramePr/>
              <p:nvPr/>
            </p:nvGraphicFramePr>
            <p:xfrm>
              <a:off x="457200" y="1297957"/>
              <a:ext cx="8229600" cy="9880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5B48BE8C-B7B5-9242-85EA-A90299962D7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05159246"/>
                  </p:ext>
                </p:extLst>
              </p:nvPr>
            </p:nvGraphicFramePr>
            <p:xfrm>
              <a:off x="457200" y="1297957"/>
              <a:ext cx="8229600" cy="98804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3AA657B-C3B6-1548-B98E-0668E3F374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92561185"/>
                  </p:ext>
                </p:extLst>
              </p:nvPr>
            </p:nvGraphicFramePr>
            <p:xfrm>
              <a:off x="647700" y="2570514"/>
              <a:ext cx="7848600" cy="2788885"/>
            </p:xfrm>
            <a:graphic>
              <a:graphicData uri="http://schemas.openxmlformats.org/drawingml/2006/table">
                <a:tbl>
                  <a:tblPr firstRow="1" bandRow="1">
                    <a:tableStyleId>{775DCB02-9BB8-47FD-8907-85C794F793BA}</a:tableStyleId>
                  </a:tblPr>
                  <a:tblGrid>
                    <a:gridCol w="3924300">
                      <a:extLst>
                        <a:ext uri="{9D8B030D-6E8A-4147-A177-3AD203B41FA5}">
                          <a16:colId xmlns:a16="http://schemas.microsoft.com/office/drawing/2014/main" val="584064202"/>
                        </a:ext>
                      </a:extLst>
                    </a:gridCol>
                    <a:gridCol w="3924300">
                      <a:extLst>
                        <a:ext uri="{9D8B030D-6E8A-4147-A177-3AD203B41FA5}">
                          <a16:colId xmlns:a16="http://schemas.microsoft.com/office/drawing/2014/main" val="1790821591"/>
                        </a:ext>
                      </a:extLst>
                    </a:gridCol>
                  </a:tblGrid>
                  <a:tr h="343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RDDL Operation</a:t>
                          </a:r>
                          <a:endParaRPr lang="en-IL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Continuous Expression</a:t>
                          </a:r>
                          <a:endParaRPr lang="en-IL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3625421"/>
                      </a:ext>
                    </a:extLst>
                  </a:tr>
                  <a:tr h="4703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∧</m:t>
                                </m:r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IL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IL" sz="16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591727"/>
                      </a:ext>
                    </a:extLst>
                  </a:tr>
                  <a:tr h="40921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Pre>
                                  <m:sPrePr>
                                    <m:ctrlPr>
                                      <a:rPr lang="en-US" sz="14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PrePr>
                                  <m:sub/>
                                  <m:sup>
                                    <m: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¬</m:t>
                                    </m:r>
                                  </m:sup>
                                  <m:e>
                                    <m: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</m:sPre>
                              </m:oMath>
                            </m:oMathPara>
                          </a14:m>
                          <a:endParaRPr lang="en-IL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1−</m:t>
                                </m:r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IL" sz="16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8010651"/>
                      </a:ext>
                    </a:extLst>
                  </a:tr>
                  <a:tr h="4374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THEN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ELSE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</m:oMath>
                          </a14:m>
                          <a:endParaRPr lang="en-IL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𝑎</m:t>
                                </m:r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1−</m:t>
                                    </m:r>
                                    <m: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</m:e>
                                </m:d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∗</m:t>
                                </m:r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IL" sz="16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3111504"/>
                      </a:ext>
                    </a:extLst>
                  </a:tr>
                  <a:tr h="5459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forall</a:t>
                          </a:r>
                          <a:r>
                            <a:rPr lang="en-US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_{?p : type} x(?p)</a:t>
                          </a:r>
                          <a:endParaRPr lang="en-IL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∏"/>
                                    <m:limLoc m:val="subSup"/>
                                    <m:supHide m:val="on"/>
                                    <m:ctrlP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?</m:t>
                                    </m:r>
                                    <m: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(?</m:t>
                                    </m:r>
                                    <m: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𝑝</m:t>
                                    </m:r>
                                    <m: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IL" sz="16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375769"/>
                      </a:ext>
                    </a:extLst>
                  </a:tr>
                  <a:tr h="5369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 &gt; b</a:t>
                          </a:r>
                          <a:endParaRPr lang="en-IL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𝑠𝑖𝑔𝑚𝑜𝑖𝑑</m:t>
                                </m:r>
                                <m:d>
                                  <m:dPr>
                                    <m:ctrlPr>
                                      <a:rPr lang="en-US" sz="16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6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  <m:r>
                                          <a:rPr lang="en-US" sz="16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en-US" sz="16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𝜏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L" sz="1600" dirty="0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5422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23AA657B-C3B6-1548-B98E-0668E3F374D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992561185"/>
                  </p:ext>
                </p:extLst>
              </p:nvPr>
            </p:nvGraphicFramePr>
            <p:xfrm>
              <a:off x="647700" y="2570514"/>
              <a:ext cx="7848600" cy="2788885"/>
            </p:xfrm>
            <a:graphic>
              <a:graphicData uri="http://schemas.openxmlformats.org/drawingml/2006/table">
                <a:tbl>
                  <a:tblPr firstRow="1" bandRow="1">
                    <a:tableStyleId>{775DCB02-9BB8-47FD-8907-85C794F793BA}</a:tableStyleId>
                  </a:tblPr>
                  <a:tblGrid>
                    <a:gridCol w="3924300">
                      <a:extLst>
                        <a:ext uri="{9D8B030D-6E8A-4147-A177-3AD203B41FA5}">
                          <a16:colId xmlns:a16="http://schemas.microsoft.com/office/drawing/2014/main" val="584064202"/>
                        </a:ext>
                      </a:extLst>
                    </a:gridCol>
                    <a:gridCol w="3924300">
                      <a:extLst>
                        <a:ext uri="{9D8B030D-6E8A-4147-A177-3AD203B41FA5}">
                          <a16:colId xmlns:a16="http://schemas.microsoft.com/office/drawing/2014/main" val="1790821591"/>
                        </a:ext>
                      </a:extLst>
                    </a:gridCol>
                  </a:tblGrid>
                  <a:tr h="343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RDDL Operation</a:t>
                          </a:r>
                          <a:endParaRPr lang="en-IL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i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Continuous Expression</a:t>
                          </a:r>
                          <a:endParaRPr lang="en-IL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53625421"/>
                      </a:ext>
                    </a:extLst>
                  </a:tr>
                  <a:tr h="470358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94" t="-78378" r="-101294" b="-5783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1294" t="-78378" r="-1294" b="-5783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5591727"/>
                      </a:ext>
                    </a:extLst>
                  </a:tr>
                  <a:tr h="409211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94" t="-206250" r="-101294" b="-56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1294" t="-206250" r="-1294" b="-56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8010651"/>
                      </a:ext>
                    </a:extLst>
                  </a:tr>
                  <a:tr h="437433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294" t="-280000" r="-101294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1294" t="-280000" r="-1294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3111504"/>
                      </a:ext>
                    </a:extLst>
                  </a:tr>
                  <a:tr h="568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forall</a:t>
                          </a:r>
                          <a:r>
                            <a:rPr lang="en-US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_{?p : type} x(?p)</a:t>
                          </a:r>
                          <a:endParaRPr lang="en-IL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1294" t="-295556" r="-1294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1375769"/>
                      </a:ext>
                    </a:extLst>
                  </a:tr>
                  <a:tr h="5595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a &gt; b</a:t>
                          </a:r>
                          <a:endParaRPr lang="en-IL" sz="16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101294" t="-404545" r="-1294" b="-13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854220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 descr="A picture containing yellow, design&#10;&#10;Description automatically generated">
            <a:extLst>
              <a:ext uri="{FF2B5EF4-FFF2-40B4-BE49-F238E27FC236}">
                <a16:creationId xmlns:a16="http://schemas.microsoft.com/office/drawing/2014/main" id="{19DAA69C-B824-B54B-AFF0-DAA7ED7A531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8"/>
          <a:stretch/>
        </p:blipFill>
        <p:spPr>
          <a:xfrm>
            <a:off x="1600200" y="5540880"/>
            <a:ext cx="1836794" cy="1193799"/>
          </a:xfrm>
          <a:prstGeom prst="rect">
            <a:avLst/>
          </a:prstGeom>
        </p:spPr>
      </p:pic>
      <p:pic>
        <p:nvPicPr>
          <p:cNvPr id="6" name="Picture 5" descr="A picture containing yellow, design&#10;&#10;Description automatically generated">
            <a:extLst>
              <a:ext uri="{FF2B5EF4-FFF2-40B4-BE49-F238E27FC236}">
                <a16:creationId xmlns:a16="http://schemas.microsoft.com/office/drawing/2014/main" id="{1DF68C35-968B-8149-96C7-EC40FD542A1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4" r="34482"/>
          <a:stretch/>
        </p:blipFill>
        <p:spPr>
          <a:xfrm>
            <a:off x="3657600" y="5560043"/>
            <a:ext cx="1676400" cy="1193799"/>
          </a:xfrm>
          <a:prstGeom prst="rect">
            <a:avLst/>
          </a:prstGeom>
        </p:spPr>
      </p:pic>
      <p:pic>
        <p:nvPicPr>
          <p:cNvPr id="7" name="Picture 6" descr="A picture containing yellow, design&#10;&#10;Description automatically generated">
            <a:extLst>
              <a:ext uri="{FF2B5EF4-FFF2-40B4-BE49-F238E27FC236}">
                <a16:creationId xmlns:a16="http://schemas.microsoft.com/office/drawing/2014/main" id="{67269B1E-C63B-994F-8BF8-4443BB3B9E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31"/>
          <a:stretch/>
        </p:blipFill>
        <p:spPr>
          <a:xfrm>
            <a:off x="5556738" y="5546741"/>
            <a:ext cx="1758462" cy="119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494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9550-6806-4645-9AB1-B90C4B92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D9915-EC8F-C74D-9E83-589A5B74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pPr marL="0" indent="0" algn="ctr">
              <a:spcAft>
                <a:spcPts val="1200"/>
              </a:spcAft>
              <a:buNone/>
            </a:pPr>
            <a:r>
              <a:rPr lang="en-IL" dirty="0">
                <a:hlinkClick r:id="rId2"/>
              </a:rPr>
              <a:t>Colab notebook</a:t>
            </a:r>
            <a:endParaRPr lang="en-IL" dirty="0"/>
          </a:p>
          <a:p>
            <a:pPr>
              <a:spcAft>
                <a:spcPts val="1200"/>
              </a:spcAft>
            </a:pPr>
            <a:endParaRPr lang="en-IL" dirty="0"/>
          </a:p>
          <a:p>
            <a:pPr>
              <a:spcAft>
                <a:spcPts val="1200"/>
              </a:spcAft>
            </a:pPr>
            <a:r>
              <a:rPr lang="en-IL" dirty="0"/>
              <a:t>Basic pyRDDLGym usage</a:t>
            </a:r>
          </a:p>
          <a:p>
            <a:pPr>
              <a:spcAft>
                <a:spcPts val="1200"/>
              </a:spcAft>
            </a:pPr>
            <a:r>
              <a:rPr lang="en-IL" dirty="0"/>
              <a:t>Modeling and execution</a:t>
            </a:r>
          </a:p>
          <a:p>
            <a:r>
              <a:rPr lang="en-IL" dirty="0"/>
              <a:t>JaxPlanner</a:t>
            </a:r>
          </a:p>
        </p:txBody>
      </p:sp>
    </p:spTree>
    <p:extLst>
      <p:ext uri="{BB962C8B-B14F-4D97-AF65-F5344CB8AC3E}">
        <p14:creationId xmlns:p14="http://schemas.microsoft.com/office/powerpoint/2010/main" val="3315952516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6EA4-E49C-134C-ACA8-AD3F6483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OpenAI Gym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F8B97E-873E-054E-B86A-FB74BA6439C6}"/>
              </a:ext>
            </a:extLst>
          </p:cNvPr>
          <p:cNvSpPr txBox="1">
            <a:spLocks/>
          </p:cNvSpPr>
          <p:nvPr/>
        </p:nvSpPr>
        <p:spPr bwMode="auto">
          <a:xfrm>
            <a:off x="457200" y="16002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L" sz="1800" b="0" kern="0" dirty="0"/>
              <a:t>OpenAI gives an interface to implement MDPs</a:t>
            </a:r>
          </a:p>
          <a:p>
            <a:pPr>
              <a:lnSpc>
                <a:spcPct val="90000"/>
              </a:lnSpc>
            </a:pPr>
            <a:r>
              <a:rPr lang="en-IL" sz="1800" b="0" kern="0" dirty="0"/>
              <a:t>Direct environment implementation</a:t>
            </a:r>
          </a:p>
          <a:p>
            <a:pPr lvl="1">
              <a:lnSpc>
                <a:spcPct val="90000"/>
              </a:lnSpc>
            </a:pPr>
            <a:r>
              <a:rPr lang="en-US" sz="1800" b="0" kern="0" dirty="0">
                <a:solidFill>
                  <a:schemeClr val="tx1"/>
                </a:solidFill>
              </a:rPr>
              <a:t>Python coding of the logic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endParaRPr lang="en-US" sz="1800" b="0" kern="0" dirty="0"/>
          </a:p>
          <a:p>
            <a:pPr>
              <a:lnSpc>
                <a:spcPct val="90000"/>
              </a:lnSpc>
            </a:pPr>
            <a:r>
              <a:rPr lang="en-US" sz="1800" b="0" kern="0" dirty="0"/>
              <a:t>Gaps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800" b="0" kern="0" dirty="0">
                <a:solidFill>
                  <a:schemeClr val="tx1"/>
                </a:solidFill>
              </a:rPr>
              <a:t>Time consuming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800" b="0" kern="0" dirty="0">
                <a:solidFill>
                  <a:schemeClr val="tx1"/>
                </a:solidFill>
              </a:rPr>
              <a:t>Hard coded parameters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800" b="0" kern="0" dirty="0">
                <a:solidFill>
                  <a:schemeClr val="tx1"/>
                </a:solidFill>
              </a:rPr>
              <a:t>M</a:t>
            </a:r>
            <a:r>
              <a:rPr lang="en-IL" sz="1800" b="0" kern="0" dirty="0">
                <a:solidFill>
                  <a:schemeClr val="tx1"/>
                </a:solidFill>
              </a:rPr>
              <a:t>inor change = new implementation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IL" sz="1800" b="0" kern="0" dirty="0">
                <a:solidFill>
                  <a:schemeClr val="tx1"/>
                </a:solidFill>
              </a:rPr>
              <a:t>Infinite implementations</a:t>
            </a:r>
          </a:p>
          <a:p>
            <a:pPr lvl="1">
              <a:lnSpc>
                <a:spcPct val="90000"/>
              </a:lnSpc>
              <a:spcAft>
                <a:spcPts val="600"/>
              </a:spcAft>
            </a:pPr>
            <a:r>
              <a:rPr lang="en-US" sz="1800" b="0" kern="0" dirty="0">
                <a:solidFill>
                  <a:schemeClr val="tx1"/>
                </a:solidFill>
              </a:rPr>
              <a:t>No clean way to verify</a:t>
            </a:r>
          </a:p>
          <a:p>
            <a:pPr lvl="1">
              <a:lnSpc>
                <a:spcPct val="90000"/>
              </a:lnSpc>
            </a:pPr>
            <a:r>
              <a:rPr lang="en-US" sz="1800" b="0" kern="0" dirty="0">
                <a:solidFill>
                  <a:schemeClr val="tx1"/>
                </a:solidFill>
              </a:rPr>
              <a:t>No access to the model</a:t>
            </a:r>
          </a:p>
          <a:p>
            <a:pPr marL="457200" lvl="1" indent="0">
              <a:lnSpc>
                <a:spcPct val="90000"/>
              </a:lnSpc>
              <a:buFont typeface="Wingdings" pitchFamily="2" charset="2"/>
              <a:buNone/>
            </a:pPr>
            <a:endParaRPr lang="en-IL" sz="1800" b="0" kern="0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411AA55-1C93-9544-A302-69921E733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08" y="2348706"/>
            <a:ext cx="4081992" cy="30614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20108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BDA-0F05-AC4F-B5D7-7E0C2C70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HVAC – scenario 1</a:t>
            </a:r>
          </a:p>
        </p:txBody>
      </p:sp>
      <p:pic>
        <p:nvPicPr>
          <p:cNvPr id="5" name="Picture 4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3AFADC67-CF3D-554D-8143-87C279FF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" y="1371600"/>
            <a:ext cx="790302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7738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0BDA-0F05-AC4F-B5D7-7E0C2C70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HVAC – scenario 2</a:t>
            </a:r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D8890E3-14CF-7A43-9F7D-419F08FD0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67" y="1447800"/>
            <a:ext cx="7339666" cy="4876800"/>
          </a:xfrm>
        </p:spPr>
      </p:pic>
    </p:spTree>
    <p:extLst>
      <p:ext uri="{BB962C8B-B14F-4D97-AF65-F5344CB8AC3E}">
        <p14:creationId xmlns:p14="http://schemas.microsoft.com/office/powerpoint/2010/main" val="153981097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2EF8-73E1-654B-822B-B55168AA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Motivation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77553A-8F9D-4242-80B2-B2D682075DC1}"/>
              </a:ext>
            </a:extLst>
          </p:cNvPr>
          <p:cNvGrpSpPr/>
          <p:nvPr/>
        </p:nvGrpSpPr>
        <p:grpSpPr>
          <a:xfrm>
            <a:off x="863597" y="1304504"/>
            <a:ext cx="2743200" cy="2500746"/>
            <a:chOff x="609600" y="1295400"/>
            <a:chExt cx="2971800" cy="2667000"/>
          </a:xfrm>
        </p:grpSpPr>
        <p:pic>
          <p:nvPicPr>
            <p:cNvPr id="4" name="Content Placeholder 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0E9F1830-FC38-4541-8CB7-07C826739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3" r="19876"/>
            <a:stretch/>
          </p:blipFill>
          <p:spPr bwMode="auto">
            <a:xfrm>
              <a:off x="1219200" y="1371600"/>
              <a:ext cx="23622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8DD5CDD-2415-3B47-9413-5810E00AD5F4}"/>
                </a:ext>
              </a:extLst>
            </p:cNvPr>
            <p:cNvSpPr/>
            <p:nvPr/>
          </p:nvSpPr>
          <p:spPr bwMode="auto">
            <a:xfrm>
              <a:off x="609600" y="1295400"/>
              <a:ext cx="914400" cy="91440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10E664-F5B1-434A-B51D-09972E6B315C}"/>
              </a:ext>
            </a:extLst>
          </p:cNvPr>
          <p:cNvGrpSpPr/>
          <p:nvPr/>
        </p:nvGrpSpPr>
        <p:grpSpPr>
          <a:xfrm>
            <a:off x="4749798" y="1304504"/>
            <a:ext cx="3556002" cy="2514600"/>
            <a:chOff x="4419600" y="1752599"/>
            <a:chExt cx="4267200" cy="2881746"/>
          </a:xfrm>
        </p:grpSpPr>
        <p:pic>
          <p:nvPicPr>
            <p:cNvPr id="8" name="Picture 7" descr="A screenshot of a game&#10;&#10;Description automatically generated with low confidence">
              <a:extLst>
                <a:ext uri="{FF2B5EF4-FFF2-40B4-BE49-F238E27FC236}">
                  <a16:creationId xmlns:a16="http://schemas.microsoft.com/office/drawing/2014/main" id="{3BF59896-84F2-8D4D-A599-9D17D813F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4" t="9502" r="7811"/>
            <a:stretch/>
          </p:blipFill>
          <p:spPr>
            <a:xfrm>
              <a:off x="4495800" y="1807007"/>
              <a:ext cx="4191000" cy="2827338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E4E2219-1D8C-1146-B369-3B259EC768A5}"/>
                </a:ext>
              </a:extLst>
            </p:cNvPr>
            <p:cNvSpPr/>
            <p:nvPr/>
          </p:nvSpPr>
          <p:spPr bwMode="auto">
            <a:xfrm>
              <a:off x="4419600" y="1752599"/>
              <a:ext cx="914400" cy="67194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C391D16-4257-2A45-9FDA-E98C2F87978B}"/>
                </a:ext>
              </a:extLst>
            </p:cNvPr>
            <p:cNvSpPr/>
            <p:nvPr/>
          </p:nvSpPr>
          <p:spPr bwMode="auto">
            <a:xfrm>
              <a:off x="8077200" y="1752600"/>
              <a:ext cx="609600" cy="1143000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04DA46-CCA4-294A-A4FD-381A91B08326}"/>
              </a:ext>
            </a:extLst>
          </p:cNvPr>
          <p:cNvSpPr/>
          <p:nvPr/>
        </p:nvSpPr>
        <p:spPr bwMode="auto">
          <a:xfrm>
            <a:off x="457200" y="4679412"/>
            <a:ext cx="3925769" cy="147610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L" sz="18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7492F4-5450-A942-982D-50B9F3DC9C1D}"/>
              </a:ext>
            </a:extLst>
          </p:cNvPr>
          <p:cNvSpPr/>
          <p:nvPr/>
        </p:nvSpPr>
        <p:spPr bwMode="auto">
          <a:xfrm>
            <a:off x="4761032" y="4684366"/>
            <a:ext cx="3925768" cy="1476102"/>
          </a:xfrm>
          <a:prstGeom prst="round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IL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2A82F2-EA63-B848-9978-E753EFE51BD3}"/>
              </a:ext>
            </a:extLst>
          </p:cNvPr>
          <p:cNvSpPr txBox="1"/>
          <p:nvPr/>
        </p:nvSpPr>
        <p:spPr>
          <a:xfrm>
            <a:off x="457200" y="4840382"/>
            <a:ext cx="39257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L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One</a:t>
            </a:r>
            <a:r>
              <a:rPr lang="en-IL" sz="24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mathematical problem</a:t>
            </a:r>
          </a:p>
          <a:p>
            <a:r>
              <a:rPr lang="en-IL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Two</a:t>
            </a:r>
            <a:r>
              <a:rPr lang="en-IL" sz="24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env implementations</a:t>
            </a:r>
            <a:br>
              <a:rPr lang="en-IL" sz="24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</a:br>
            <a:r>
              <a:rPr lang="en-US" sz="16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</a:t>
            </a:r>
            <a:r>
              <a:rPr lang="en-IL" sz="16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ith a lot of code duplication</a:t>
            </a:r>
            <a:endParaRPr lang="en-IL" sz="2400" b="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FEDCF6-1D2B-0242-8B24-E8FAA6D75674}"/>
              </a:ext>
            </a:extLst>
          </p:cNvPr>
          <p:cNvSpPr txBox="1"/>
          <p:nvPr/>
        </p:nvSpPr>
        <p:spPr>
          <a:xfrm>
            <a:off x="4713205" y="4778826"/>
            <a:ext cx="402142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L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Identical</a:t>
            </a:r>
            <a:r>
              <a:rPr lang="en-IL" sz="24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input/output</a:t>
            </a:r>
            <a:br>
              <a:rPr lang="en-IL" sz="24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</a:br>
            <a:r>
              <a:rPr lang="en-IL" sz="24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(actions/states)</a:t>
            </a:r>
          </a:p>
          <a:p>
            <a:r>
              <a:rPr lang="en-IL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Different</a:t>
            </a:r>
            <a:r>
              <a:rPr lang="en-IL" sz="24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transition function</a:t>
            </a:r>
          </a:p>
        </p:txBody>
      </p:sp>
    </p:spTree>
    <p:extLst>
      <p:ext uri="{BB962C8B-B14F-4D97-AF65-F5344CB8AC3E}">
        <p14:creationId xmlns:p14="http://schemas.microsoft.com/office/powerpoint/2010/main" val="25280816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6EA4-E49C-134C-ACA8-AD3F6483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Motivation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F8B97E-873E-054E-B86A-FB74BA6439C6}"/>
              </a:ext>
            </a:extLst>
          </p:cNvPr>
          <p:cNvSpPr txBox="1">
            <a:spLocks/>
          </p:cNvSpPr>
          <p:nvPr/>
        </p:nvSpPr>
        <p:spPr bwMode="auto">
          <a:xfrm>
            <a:off x="457200" y="1600201"/>
            <a:ext cx="4114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Wingdings" pitchFamily="2" charset="2"/>
              <a:buChar char="Ø"/>
              <a:defRPr sz="2800">
                <a:solidFill>
                  <a:srgbClr val="0000CC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L" sz="1800" b="0" kern="0" dirty="0"/>
              <a:t>OpenAI gives an interface to implement MDPs</a:t>
            </a:r>
          </a:p>
          <a:p>
            <a:pPr>
              <a:lnSpc>
                <a:spcPct val="90000"/>
              </a:lnSpc>
            </a:pPr>
            <a:r>
              <a:rPr lang="en-IL" sz="1800" b="0" kern="0" dirty="0"/>
              <a:t>Direct environment implementation</a:t>
            </a:r>
          </a:p>
          <a:p>
            <a:pPr lvl="1">
              <a:lnSpc>
                <a:spcPct val="90000"/>
              </a:lnSpc>
            </a:pPr>
            <a:r>
              <a:rPr lang="en-US" sz="1800" b="0" kern="0" dirty="0">
                <a:solidFill>
                  <a:schemeClr val="tx1"/>
                </a:solidFill>
              </a:rPr>
              <a:t>Python coding of the logic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endParaRPr lang="en-US" sz="1800" b="0" kern="0" dirty="0"/>
          </a:p>
          <a:p>
            <a:pPr marL="457200" lvl="1" indent="0">
              <a:lnSpc>
                <a:spcPct val="90000"/>
              </a:lnSpc>
              <a:buFont typeface="Wingdings" pitchFamily="2" charset="2"/>
              <a:buNone/>
            </a:pPr>
            <a:endParaRPr lang="en-IL" sz="1800" b="0" kern="0" dirty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0411AA55-1C93-9544-A302-69921E733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08" y="2348706"/>
            <a:ext cx="4081992" cy="3061494"/>
          </a:xfrm>
          <a:prstGeom prst="rect">
            <a:avLst/>
          </a:prstGeom>
          <a:noFill/>
        </p:spPr>
      </p:pic>
      <p:pic>
        <p:nvPicPr>
          <p:cNvPr id="10" name="Picture 9" descr="A red circle with a black x in it&#10;&#10;Description automatically generated with medium confidence">
            <a:extLst>
              <a:ext uri="{FF2B5EF4-FFF2-40B4-BE49-F238E27FC236}">
                <a16:creationId xmlns:a16="http://schemas.microsoft.com/office/drawing/2014/main" id="{AE83DDD6-FB20-424B-BCC7-516A5AB29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64691"/>
            <a:ext cx="539750" cy="554709"/>
          </a:xfrm>
          <a:prstGeom prst="rect">
            <a:avLst/>
          </a:prstGeom>
        </p:spPr>
      </p:pic>
      <p:pic>
        <p:nvPicPr>
          <p:cNvPr id="12" name="Picture 11" descr="A green circle with a black check mark&#10;&#10;Description automatically generated with medium confidence">
            <a:extLst>
              <a:ext uri="{FF2B5EF4-FFF2-40B4-BE49-F238E27FC236}">
                <a16:creationId xmlns:a16="http://schemas.microsoft.com/office/drawing/2014/main" id="{7EBEDFE8-7F2B-3B41-B3D9-73659E486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35125"/>
            <a:ext cx="539750" cy="539750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BE40E80-9485-6D47-A2C7-53698C91F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971800"/>
            <a:ext cx="4691592" cy="2639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ABB53E-19D5-A84E-8A4D-3E92FDB09E94}"/>
              </a:ext>
            </a:extLst>
          </p:cNvPr>
          <p:cNvSpPr txBox="1"/>
          <p:nvPr/>
        </p:nvSpPr>
        <p:spPr>
          <a:xfrm>
            <a:off x="2127804" y="5946081"/>
            <a:ext cx="488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Who’s doing the implementation? 🤔</a:t>
            </a:r>
          </a:p>
        </p:txBody>
      </p:sp>
    </p:spTree>
    <p:extLst>
      <p:ext uri="{BB962C8B-B14F-4D97-AF65-F5344CB8AC3E}">
        <p14:creationId xmlns:p14="http://schemas.microsoft.com/office/powerpoint/2010/main" val="1710280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F976-E616-FF4D-B3A2-76F47D8A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pyRDDLGym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646B7-404F-6F46-807C-A99D091DF3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4648200"/>
                <a:ext cx="8229600" cy="2057400"/>
              </a:xfrm>
            </p:spPr>
            <p:txBody>
              <a:bodyPr/>
              <a:lstStyle/>
              <a:p>
                <a:pPr marL="0" indent="0" algn="ctr">
                  <a:spcAft>
                    <a:spcPts val="1200"/>
                  </a:spcAft>
                  <a:buNone/>
                </a:pPr>
                <a:r>
                  <a:rPr lang="en-IL" sz="2800" dirty="0">
                    <a:solidFill>
                      <a:srgbClr val="00B050"/>
                    </a:solidFill>
                    <a:latin typeface="Dreaming Outloud Pro" panose="03050502040302030504" pitchFamily="66" charset="77"/>
                    <a:cs typeface="Dreaming Outloud Pro" panose="03050502040302030504" pitchFamily="66" charset="77"/>
                  </a:rPr>
                  <a:t>RDDL </a:t>
                </a:r>
                <a14:m>
                  <m:oMath xmlns:m="http://schemas.openxmlformats.org/officeDocument/2006/math">
                    <m:r>
                      <a:rPr lang="en-IL" sz="28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L" sz="2800" dirty="0">
                    <a:solidFill>
                      <a:srgbClr val="00B050"/>
                    </a:solidFill>
                    <a:latin typeface="Dreaming Outloud Pro" panose="03050502040302030504" pitchFamily="66" charset="77"/>
                    <a:cs typeface="Dreaming Outloud Pro" panose="03050502040302030504" pitchFamily="66" charset="77"/>
                  </a:rPr>
                  <a:t> compiler </a:t>
                </a:r>
                <a14:m>
                  <m:oMath xmlns:m="http://schemas.openxmlformats.org/officeDocument/2006/math">
                    <m:r>
                      <a:rPr lang="en-IL" sz="280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IL" sz="2800" dirty="0">
                    <a:solidFill>
                      <a:srgbClr val="00B050"/>
                    </a:solidFill>
                    <a:latin typeface="Dreaming Outloud Pro" panose="03050502040302030504" pitchFamily="66" charset="77"/>
                    <a:cs typeface="Dreaming Outloud Pro" panose="03050502040302030504" pitchFamily="66" charset="77"/>
                  </a:rPr>
                  <a:t> Gym environment </a:t>
                </a:r>
              </a:p>
              <a:p>
                <a:r>
                  <a:rPr lang="en-IL" sz="2000" dirty="0"/>
                  <a:t>Standard Gym interface and spaces</a:t>
                </a:r>
              </a:p>
              <a:p>
                <a:r>
                  <a:rPr lang="en-IL" sz="2000" dirty="0"/>
                  <a:t>Full access to the underlying model</a:t>
                </a:r>
              </a:p>
              <a:p>
                <a:r>
                  <a:rPr lang="en-US" sz="2000" dirty="0"/>
                  <a:t>Differentiable</a:t>
                </a:r>
                <a:r>
                  <a:rPr lang="en-IL" sz="2000" dirty="0"/>
                  <a:t> dynamics*</a:t>
                </a:r>
              </a:p>
              <a:p>
                <a:pPr marL="0" indent="0" algn="ctr">
                  <a:buNone/>
                </a:pPr>
                <a:endParaRPr lang="en-I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5646B7-404F-6F46-807C-A99D091DF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648200"/>
                <a:ext cx="8229600" cy="2057400"/>
              </a:xfrm>
              <a:blipFill>
                <a:blip r:embed="rId2"/>
                <a:stretch>
                  <a:fillRect l="-309" t="-308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screenshot, logo, circle, graphics&#10;&#10;Description automatically generated">
            <a:extLst>
              <a:ext uri="{FF2B5EF4-FFF2-40B4-BE49-F238E27FC236}">
                <a16:creationId xmlns:a16="http://schemas.microsoft.com/office/drawing/2014/main" id="{1440AA57-9533-4B42-9686-63227DB6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54" y="1174044"/>
            <a:ext cx="8247092" cy="329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2795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1D181C8-6917-1548-94BB-A749FB628C38}"/>
              </a:ext>
            </a:extLst>
          </p:cNvPr>
          <p:cNvSpPr/>
          <p:nvPr/>
        </p:nvSpPr>
        <p:spPr bwMode="auto">
          <a:xfrm>
            <a:off x="3886200" y="4838700"/>
            <a:ext cx="1371600" cy="4191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84A2C0-2B35-AE4D-96AD-0D63FB3B514A}"/>
              </a:ext>
            </a:extLst>
          </p:cNvPr>
          <p:cNvSpPr/>
          <p:nvPr/>
        </p:nvSpPr>
        <p:spPr bwMode="auto">
          <a:xfrm>
            <a:off x="1752600" y="3962400"/>
            <a:ext cx="5638800" cy="4191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5FC9A8-5F3A-2D4E-844F-532618070E12}"/>
              </a:ext>
            </a:extLst>
          </p:cNvPr>
          <p:cNvSpPr/>
          <p:nvPr/>
        </p:nvSpPr>
        <p:spPr bwMode="auto">
          <a:xfrm>
            <a:off x="1828800" y="3086100"/>
            <a:ext cx="5410200" cy="4191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58C0F-845D-1544-91B7-3471C5BED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Language Variant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638E5-2456-8E48-AD9E-FAC4634FEF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229600" cy="5257800"/>
              </a:xfrm>
            </p:spPr>
            <p:txBody>
              <a:bodyPr/>
              <a:lstStyle/>
              <a:p>
                <a:pPr marL="0" indent="0" algn="ctr">
                  <a:spcAft>
                    <a:spcPts val="1200"/>
                  </a:spcAft>
                  <a:buNone/>
                </a:pPr>
                <a:r>
                  <a:rPr lang="en-IL" dirty="0">
                    <a:solidFill>
                      <a:srgbClr val="00B050"/>
                    </a:solidFill>
                    <a:latin typeface="Dreaming Outloud Pro" panose="03050502040302030504" pitchFamily="66" charset="77"/>
                    <a:cs typeface="Dreaming Outloud Pro" panose="03050502040302030504" pitchFamily="66" charset="77"/>
                  </a:rPr>
                  <a:t>Full RDDL support!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sz="2400" dirty="0"/>
                  <a:t>New language features:</a:t>
                </a:r>
                <a:endParaRPr lang="en-IL" sz="2400" dirty="0"/>
              </a:p>
              <a:p>
                <a:r>
                  <a:rPr lang="en-IL" sz="2400" dirty="0"/>
                  <a:t>Terminal states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𝑡𝑒𝑟𝑚𝑖𝑛𝑎𝑙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𝑐𝑜𝑛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𝑐𝑜𝑛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IL" sz="2400" dirty="0"/>
              </a:p>
              <a:p>
                <a:r>
                  <a:rPr lang="en-IL" sz="2400" dirty="0"/>
                  <a:t>Nested indexing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𝑓𝑙𝑢𝑒𝑛𝑡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′(?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,?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𝑁𝐸𝑋𝑇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𝑓𝑙𝑢𝑒𝑛𝑡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(?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?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sz="2400" dirty="0"/>
              </a:p>
              <a:p>
                <a:r>
                  <a:rPr lang="en-IL" sz="2400" dirty="0"/>
                  <a:t>Lifter parameter (in)equalities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L" sz="2400" dirty="0"/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𝑎𝑟𝑔𝑚𝑖𝑛</m:t>
                    </m:r>
                  </m:oMath>
                </a14:m>
                <a:r>
                  <a:rPr lang="en-IL" sz="2400" i="1" dirty="0"/>
                  <a:t> </a:t>
                </a:r>
                <a:r>
                  <a:rPr lang="en-IL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𝑎𝑟𝑔𝑚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𝑎𝑥</m:t>
                    </m:r>
                  </m:oMath>
                </a14:m>
                <a:r>
                  <a:rPr lang="en-IL" sz="2400" dirty="0"/>
                  <a:t> for enumerables</a:t>
                </a:r>
              </a:p>
              <a:p>
                <a:r>
                  <a:rPr lang="en-IL" sz="2400" dirty="0"/>
                  <a:t>Basic matrix algebra, vectorized distributions, automatic level reasoning and more.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3638E5-2456-8E48-AD9E-FAC4634FE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229600" cy="5257800"/>
              </a:xfrm>
              <a:blipFill>
                <a:blip r:embed="rId2"/>
                <a:stretch>
                  <a:fillRect l="-1235" t="-1687" b="-31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39740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Isaac Keslassy - Technion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0000"/>
      </a:accent2>
      <a:accent3>
        <a:srgbClr val="FFFFFF"/>
      </a:accent3>
      <a:accent4>
        <a:srgbClr val="000000"/>
      </a:accent4>
      <a:accent5>
        <a:srgbClr val="0070C0"/>
      </a:accent5>
      <a:accent6>
        <a:srgbClr val="009900"/>
      </a:accent6>
      <a:hlink>
        <a:srgbClr val="CC3300"/>
      </a:hlink>
      <a:folHlink>
        <a:srgbClr val="009900"/>
      </a:folHlink>
    </a:clrScheme>
    <a:fontScheme name="slides des class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lides des class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des class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des class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des class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des class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des class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lides des classes">
  <a:themeElements>
    <a:clrScheme name="slides des class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009900"/>
      </a:folHlink>
    </a:clrScheme>
    <a:fontScheme name="slides des class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lides des class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des class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des class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des class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des class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s des class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s des class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43172</TotalTime>
  <Words>836</Words>
  <Application>Microsoft Macintosh PowerPoint</Application>
  <PresentationFormat>On-screen Show (4:3)</PresentationFormat>
  <Paragraphs>156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Cambria Math</vt:lpstr>
      <vt:lpstr>Dreaming Outloud Pro</vt:lpstr>
      <vt:lpstr>Times New Roman</vt:lpstr>
      <vt:lpstr>Wingdings</vt:lpstr>
      <vt:lpstr>Isaac Keslassy - Technion</vt:lpstr>
      <vt:lpstr>slides des classes</vt:lpstr>
      <vt:lpstr>PowerPoint Presentation</vt:lpstr>
      <vt:lpstr>MDP Modeling</vt:lpstr>
      <vt:lpstr>OpenAI Gym</vt:lpstr>
      <vt:lpstr>HVAC – scenario 1</vt:lpstr>
      <vt:lpstr>HVAC – scenario 2</vt:lpstr>
      <vt:lpstr>Motivation</vt:lpstr>
      <vt:lpstr>Motivation</vt:lpstr>
      <vt:lpstr>pyRDDLGym</vt:lpstr>
      <vt:lpstr>Language Variant</vt:lpstr>
      <vt:lpstr>Built-in Environments*</vt:lpstr>
      <vt:lpstr>Built-in Environments – RaceCar</vt:lpstr>
      <vt:lpstr>Built-in Environments – Traffic</vt:lpstr>
      <vt:lpstr>Built-in Environments – Traffic</vt:lpstr>
      <vt:lpstr>Visualizers</vt:lpstr>
      <vt:lpstr>Auxillary Tools (I)</vt:lpstr>
      <vt:lpstr>Auxillary Tools (II)</vt:lpstr>
      <vt:lpstr>Auxillary Tools (III)</vt:lpstr>
      <vt:lpstr>PowerPoint Presentation</vt:lpstr>
      <vt:lpstr>Built-in Model-based Planner</vt:lpstr>
      <vt:lpstr>Built-in Model-based Planner</vt:lpstr>
      <vt:lpstr>Built-in Model-based Planner</vt:lpstr>
      <vt:lpstr>Built-in Model-based Planner</vt:lpstr>
      <vt:lpstr>Built-in Model-based Planner</vt:lpstr>
      <vt:lpstr>Built-in Model-based Planner</vt:lpstr>
      <vt:lpstr>Built-in Model-based Planner</vt:lpstr>
      <vt:lpstr>Hands-on</vt:lpstr>
    </vt:vector>
  </TitlesOfParts>
  <Company>Technion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046993 – Backbone Networks  Introduction: Backbone Networks vs. Edge Networks Circuit Switching vs. Packet Switching</dc:title>
  <dc:creator>Isaac Keslassy</dc:creator>
  <cp:lastModifiedBy>Ayal Taitler</cp:lastModifiedBy>
  <cp:revision>3265</cp:revision>
  <dcterms:created xsi:type="dcterms:W3CDTF">2003-08-17T20:18:11Z</dcterms:created>
  <dcterms:modified xsi:type="dcterms:W3CDTF">2023-07-10T07:17:34Z</dcterms:modified>
</cp:coreProperties>
</file>